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50" r:id="rId2"/>
    <p:sldId id="399" r:id="rId3"/>
    <p:sldId id="394" r:id="rId4"/>
    <p:sldId id="395" r:id="rId5"/>
    <p:sldId id="393" r:id="rId6"/>
    <p:sldId id="397" r:id="rId7"/>
    <p:sldId id="401" r:id="rId8"/>
    <p:sldId id="400" r:id="rId9"/>
    <p:sldId id="370" r:id="rId10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FFFF"/>
    <a:srgbClr val="EBEBEB"/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74" autoAdjust="0"/>
    <p:restoredTop sz="93370" autoAdjust="0"/>
  </p:normalViewPr>
  <p:slideViewPr>
    <p:cSldViewPr snapToGrid="0">
      <p:cViewPr varScale="1">
        <p:scale>
          <a:sx n="107" d="100"/>
          <a:sy n="107" d="100"/>
        </p:scale>
        <p:origin x="9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Dessinez ce que représente pour vous internet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802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Dessinez ce que représente pour vous internet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843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8989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Objet mail = son titre</a:t>
            </a:r>
          </a:p>
        </p:txBody>
      </p:sp>
    </p:spTree>
    <p:extLst>
      <p:ext uri="{BB962C8B-B14F-4D97-AF65-F5344CB8AC3E}">
        <p14:creationId xmlns:p14="http://schemas.microsoft.com/office/powerpoint/2010/main" val="2612212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3718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005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826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276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08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8654-E9C0-493E-989D-5B38322516B4}" type="datetime1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- 4/10 Les mails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0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CD35-BC61-4B9D-8849-2749B3D2E39D}" type="datetime1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- 4/10 Les mails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06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9CA8-C223-4672-94A6-7A653013BB5A}" type="datetime1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- 4/10 Les mails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11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6F0D-F7CF-4F24-8DFC-7A99B0A58FF2}" type="datetime1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- 4/10 Les mails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67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F99F-4AD9-4377-926A-C5F9C2A788FD}" type="datetime1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- 4/10 Les mails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74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B281-4211-4A6D-BF69-4A7389B85090}" type="datetime1">
              <a:rPr lang="fr-FR" smtClean="0"/>
              <a:t>31/01/2023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- 4/10 Les mails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76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CDB8-C362-474C-BE27-1B16EEB7612E}" type="datetime1">
              <a:rPr lang="fr-FR" smtClean="0"/>
              <a:t>31/01/2023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- 4/10 Les mails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95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E091-6A1B-4202-BC5B-FD4DF8635DFF}" type="datetime1">
              <a:rPr lang="fr-FR" smtClean="0"/>
              <a:t>31/01/2023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- 4/10 Les mails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60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5BE6-FC5A-43BE-811C-0733AD7FC95B}" type="datetime1">
              <a:rPr lang="fr-FR" smtClean="0"/>
              <a:t>31/01/2023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- 4/10 Les mails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14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605B-5801-4F1B-BE44-14CAB0956221}" type="datetime1">
              <a:rPr lang="fr-FR" smtClean="0"/>
              <a:t>31/01/2023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- 4/10 Les mails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69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0102-67D8-40A3-A174-84DD976D911E}" type="datetime1">
              <a:rPr lang="fr-FR" smtClean="0"/>
              <a:t>31/01/2023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- 4/10 Les mails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43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27ADC-1731-463B-A1F7-CDFF2E40B829}" type="datetime1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Initiation ordinateur - 4/10 Les mails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90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FA055F7-2B78-4607-9562-26163B15FA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0" y="922850"/>
            <a:ext cx="5313091" cy="3595791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681036" y="571947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681036" y="-195641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50" dirty="0"/>
              <a:t>📧Une boîte mail c’est quoi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EE01662-D730-42EB-B298-0D7F7508D338}"/>
              </a:ext>
            </a:extLst>
          </p:cNvPr>
          <p:cNvSpPr txBox="1"/>
          <p:nvPr/>
        </p:nvSpPr>
        <p:spPr>
          <a:xfrm>
            <a:off x="849850" y="613419"/>
            <a:ext cx="8543924" cy="917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88" b="1" dirty="0"/>
              <a:t> 👉 </a:t>
            </a:r>
            <a:r>
              <a:rPr lang="fr-FR" sz="1788" dirty="0"/>
              <a:t>Il existe beaucoup de boîtes mail : </a:t>
            </a:r>
            <a:r>
              <a:rPr lang="fr-FR" sz="1788" b="1" dirty="0" err="1"/>
              <a:t>gmail</a:t>
            </a:r>
            <a:r>
              <a:rPr lang="fr-FR" sz="1788" b="1" dirty="0"/>
              <a:t>, </a:t>
            </a:r>
            <a:r>
              <a:rPr lang="fr-FR" sz="1788" b="1" dirty="0" err="1"/>
              <a:t>yahoo</a:t>
            </a:r>
            <a:r>
              <a:rPr lang="fr-FR" sz="1788" b="1" dirty="0"/>
              <a:t>, </a:t>
            </a:r>
            <a:r>
              <a:rPr lang="fr-FR" sz="1788" b="1" dirty="0" err="1"/>
              <a:t>laposte</a:t>
            </a:r>
            <a:r>
              <a:rPr lang="fr-FR" sz="1788" b="1" dirty="0"/>
              <a:t>, proton, </a:t>
            </a:r>
            <a:r>
              <a:rPr lang="fr-FR" sz="1788" b="1" dirty="0" err="1"/>
              <a:t>outlook</a:t>
            </a:r>
            <a:r>
              <a:rPr lang="fr-FR" sz="1788" b="1" dirty="0"/>
              <a:t>, </a:t>
            </a:r>
            <a:r>
              <a:rPr lang="fr-FR" sz="1788" b="1" dirty="0" err="1"/>
              <a:t>mailo</a:t>
            </a:r>
            <a:r>
              <a:rPr lang="fr-FR" sz="1788" b="1" dirty="0"/>
              <a:t>…</a:t>
            </a:r>
          </a:p>
          <a:p>
            <a:endParaRPr lang="fr-FR" sz="1788" dirty="0"/>
          </a:p>
          <a:p>
            <a:r>
              <a:rPr lang="fr-FR" sz="1788" dirty="0"/>
              <a:t>		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4942BC1-74C7-4135-90B6-DC311E39D975}"/>
              </a:ext>
            </a:extLst>
          </p:cNvPr>
          <p:cNvSpPr txBox="1"/>
          <p:nvPr/>
        </p:nvSpPr>
        <p:spPr>
          <a:xfrm>
            <a:off x="5472302" y="2889735"/>
            <a:ext cx="3481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 🤔 Comment faire pour choisir ? </a:t>
            </a:r>
            <a:r>
              <a:rPr lang="fr-FR" sz="1400" dirty="0"/>
              <a:t>La plupart des boîtes mail sont gratuites et accessibles sur ordinateur et téléphone.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5182907-E1EF-48A2-9673-2BA2D990C0F9}"/>
              </a:ext>
            </a:extLst>
          </p:cNvPr>
          <p:cNvSpPr txBox="1"/>
          <p:nvPr/>
        </p:nvSpPr>
        <p:spPr>
          <a:xfrm>
            <a:off x="5315070" y="1031943"/>
            <a:ext cx="3066096" cy="174317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63" dirty="0"/>
              <a:t>💡 </a:t>
            </a:r>
            <a:r>
              <a:rPr lang="fr-FR" sz="1950" b="1" dirty="0">
                <a:solidFill>
                  <a:srgbClr val="FFC000"/>
                </a:solidFill>
              </a:rPr>
              <a:t>Bon à savoir </a:t>
            </a:r>
          </a:p>
          <a:p>
            <a:r>
              <a:rPr lang="fr-FR" sz="1463" dirty="0"/>
              <a:t>👈 Ici la </a:t>
            </a:r>
            <a:r>
              <a:rPr lang="fr-FR" sz="1463" b="1" dirty="0"/>
              <a:t>notion de sécurité </a:t>
            </a:r>
            <a:r>
              <a:rPr lang="fr-FR" sz="1463" dirty="0"/>
              <a:t>concerne </a:t>
            </a:r>
            <a:r>
              <a:rPr lang="fr-FR" sz="1463" b="1" dirty="0"/>
              <a:t>la protection de vos données personnelles. </a:t>
            </a:r>
            <a:r>
              <a:rPr lang="fr-FR" sz="1463" dirty="0"/>
              <a:t>Les boites mails présentées ici sont toutes sécurisées, mais certaines respectent plus que d’autres vos </a:t>
            </a:r>
            <a:r>
              <a:rPr lang="fr-FR" sz="1463" b="1" dirty="0"/>
              <a:t>données personnelles</a:t>
            </a:r>
            <a:r>
              <a:rPr lang="fr-FR" sz="1463" dirty="0"/>
              <a:t>.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E4CD2CB2-0E7D-4C18-9CA8-E3802B10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5152" y="6552266"/>
            <a:ext cx="2228850" cy="365125"/>
          </a:xfrm>
        </p:spPr>
        <p:txBody>
          <a:bodyPr/>
          <a:lstStyle/>
          <a:p>
            <a:fld id="{214B496C-A674-488F-82D3-A6592634C02D}" type="slidenum">
              <a:rPr lang="fr-FR" smtClean="0"/>
              <a:t>1</a:t>
            </a:fld>
            <a:endParaRPr lang="fr-FR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2D30E64-F9F4-2958-19D0-6313CAD68F7D}"/>
              </a:ext>
            </a:extLst>
          </p:cNvPr>
          <p:cNvCxnSpPr/>
          <p:nvPr/>
        </p:nvCxnSpPr>
        <p:spPr>
          <a:xfrm>
            <a:off x="681035" y="4518641"/>
            <a:ext cx="8543925" cy="0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86409C8F-7301-069F-DB9C-5DE77C867C53}"/>
              </a:ext>
            </a:extLst>
          </p:cNvPr>
          <p:cNvSpPr txBox="1"/>
          <p:nvPr/>
        </p:nvSpPr>
        <p:spPr>
          <a:xfrm>
            <a:off x="206646" y="4796916"/>
            <a:ext cx="4389471" cy="20313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/>
              <a:t>👉 Ouvrir </a:t>
            </a:r>
            <a:r>
              <a:rPr lang="fr-FR" sz="1400" dirty="0"/>
              <a:t>son navigateur Internet.</a:t>
            </a:r>
            <a:endParaRPr lang="fr-FR" sz="1400" b="1" dirty="0"/>
          </a:p>
          <a:p>
            <a:endParaRPr lang="fr-FR" sz="1400" dirty="0"/>
          </a:p>
          <a:p>
            <a:r>
              <a:rPr lang="fr-FR" sz="1400" dirty="0"/>
              <a:t>👉 </a:t>
            </a:r>
            <a:r>
              <a:rPr lang="fr-FR" sz="1400" b="1" dirty="0"/>
              <a:t>Ecrire</a:t>
            </a:r>
            <a:r>
              <a:rPr lang="fr-FR" sz="1400" dirty="0"/>
              <a:t> le nom de la boîte mail choisie dans la barre de recherche.</a:t>
            </a:r>
          </a:p>
          <a:p>
            <a:endParaRPr lang="fr-FR" sz="1400" dirty="0"/>
          </a:p>
          <a:p>
            <a:r>
              <a:rPr lang="fr-FR" sz="1400" dirty="0"/>
              <a:t>👉 </a:t>
            </a:r>
            <a:r>
              <a:rPr lang="fr-FR" sz="1400" b="1" dirty="0"/>
              <a:t>Cliquer</a:t>
            </a:r>
            <a:r>
              <a:rPr lang="fr-FR" sz="1400" dirty="0"/>
              <a:t> sur se créer un compte puis </a:t>
            </a:r>
            <a:r>
              <a:rPr lang="fr-FR" sz="1400" b="1" dirty="0"/>
              <a:t>remplir</a:t>
            </a:r>
            <a:r>
              <a:rPr lang="fr-FR" sz="1400" dirty="0"/>
              <a:t> le formulaire d’inscription.</a:t>
            </a:r>
          </a:p>
          <a:p>
            <a:endParaRPr lang="fr-FR" sz="1400" dirty="0"/>
          </a:p>
          <a:p>
            <a:r>
              <a:rPr lang="fr-FR" sz="1400" dirty="0"/>
              <a:t>👉 </a:t>
            </a:r>
            <a:r>
              <a:rPr lang="fr-FR" sz="1400" b="1" dirty="0"/>
              <a:t>Valider</a:t>
            </a:r>
            <a:r>
              <a:rPr lang="fr-FR" sz="1400" dirty="0"/>
              <a:t> et </a:t>
            </a:r>
            <a:r>
              <a:rPr lang="fr-FR" sz="1400" b="1" dirty="0"/>
              <a:t>vérifier</a:t>
            </a:r>
            <a:r>
              <a:rPr lang="fr-FR" sz="1400" dirty="0"/>
              <a:t> en se connectant à sa boîte mail.	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09291BD-A32F-0482-3EA5-26D439CF8D3D}"/>
              </a:ext>
            </a:extLst>
          </p:cNvPr>
          <p:cNvGrpSpPr/>
          <p:nvPr/>
        </p:nvGrpSpPr>
        <p:grpSpPr>
          <a:xfrm>
            <a:off x="5121812" y="4676162"/>
            <a:ext cx="4660835" cy="1959431"/>
            <a:chOff x="594359" y="4084691"/>
            <a:chExt cx="7070873" cy="1392234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C9F3B80-8984-4E96-0DF7-80D076AD7B9F}"/>
                </a:ext>
              </a:extLst>
            </p:cNvPr>
            <p:cNvSpPr txBox="1"/>
            <p:nvPr/>
          </p:nvSpPr>
          <p:spPr>
            <a:xfrm>
              <a:off x="594367" y="4084691"/>
              <a:ext cx="7070865" cy="218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💡 Une adresse mail se compose de 3 parties : 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AEB528D5-01A5-5A99-C657-C46AB627875F}"/>
                </a:ext>
              </a:extLst>
            </p:cNvPr>
            <p:cNvGrpSpPr/>
            <p:nvPr/>
          </p:nvGrpSpPr>
          <p:grpSpPr>
            <a:xfrm>
              <a:off x="3113959" y="4379793"/>
              <a:ext cx="4144970" cy="353946"/>
              <a:chOff x="2489394" y="5185083"/>
              <a:chExt cx="4420187" cy="162899"/>
            </a:xfrm>
          </p:grpSpPr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4B308878-6F9B-80CC-39FA-7FFEB6BD9A94}"/>
                  </a:ext>
                </a:extLst>
              </p:cNvPr>
              <p:cNvSpPr txBox="1"/>
              <p:nvPr/>
            </p:nvSpPr>
            <p:spPr>
              <a:xfrm>
                <a:off x="2489394" y="5185084"/>
                <a:ext cx="1126002" cy="1628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700" b="1" dirty="0">
                    <a:solidFill>
                      <a:srgbClr val="0070C0"/>
                    </a:solidFill>
                    <a:latin typeface="Bradley Hand ITC" panose="03070402050302030203" pitchFamily="66" charset="0"/>
                  </a:rPr>
                  <a:t>nom</a:t>
                </a:r>
                <a:endParaRPr lang="fr-FR" sz="1700" dirty="0">
                  <a:solidFill>
                    <a:srgbClr val="0070C0"/>
                  </a:solidFill>
                  <a:latin typeface="Bradley Hand ITC" panose="03070402050302030203" pitchFamily="66" charset="0"/>
                </a:endParaRP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6578B343-B0B0-6D77-22B4-4F5CE720C14F}"/>
                  </a:ext>
                </a:extLst>
              </p:cNvPr>
              <p:cNvSpPr txBox="1"/>
              <p:nvPr/>
            </p:nvSpPr>
            <p:spPr>
              <a:xfrm>
                <a:off x="3615396" y="5185083"/>
                <a:ext cx="506437" cy="1628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700" b="1" dirty="0">
                    <a:solidFill>
                      <a:schemeClr val="accent6">
                        <a:lumMod val="75000"/>
                      </a:schemeClr>
                    </a:solidFill>
                    <a:latin typeface="Bradley Hand ITC" panose="03070402050302030203" pitchFamily="66" charset="0"/>
                  </a:rPr>
                  <a:t>@</a:t>
                </a:r>
                <a:endParaRPr lang="fr-FR" sz="1700" dirty="0">
                  <a:solidFill>
                    <a:schemeClr val="accent6">
                      <a:lumMod val="75000"/>
                    </a:schemeClr>
                  </a:solidFill>
                  <a:latin typeface="Bradley Hand ITC" panose="03070402050302030203" pitchFamily="66" charset="0"/>
                </a:endParaRP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F439A53C-8D2C-C72A-9718-F8D42D82AC28}"/>
                  </a:ext>
                </a:extLst>
              </p:cNvPr>
              <p:cNvSpPr txBox="1"/>
              <p:nvPr/>
            </p:nvSpPr>
            <p:spPr>
              <a:xfrm>
                <a:off x="4178104" y="5185084"/>
                <a:ext cx="2731477" cy="1628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700" b="1" dirty="0">
                    <a:solidFill>
                      <a:schemeClr val="accent2">
                        <a:lumMod val="75000"/>
                      </a:schemeClr>
                    </a:solidFill>
                    <a:latin typeface="Bradley Hand ITC" panose="03070402050302030203" pitchFamily="66" charset="0"/>
                  </a:rPr>
                  <a:t>boitemail.fr</a:t>
                </a:r>
                <a:endParaRPr lang="fr-FR" sz="1700" dirty="0">
                  <a:solidFill>
                    <a:schemeClr val="accent2">
                      <a:lumMod val="75000"/>
                    </a:schemeClr>
                  </a:solidFill>
                  <a:latin typeface="Bradley Hand ITC" panose="03070402050302030203" pitchFamily="66" charset="0"/>
                </a:endParaRP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0C9713-0CE0-20CF-2366-174CE9C11878}"/>
                </a:ext>
              </a:extLst>
            </p:cNvPr>
            <p:cNvSpPr/>
            <p:nvPr/>
          </p:nvSpPr>
          <p:spPr>
            <a:xfrm>
              <a:off x="594359" y="4297168"/>
              <a:ext cx="7070865" cy="111835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B154CB0C-285D-D4B7-D9A8-D8C585A42A82}"/>
                </a:ext>
              </a:extLst>
            </p:cNvPr>
            <p:cNvSpPr/>
            <p:nvPr/>
          </p:nvSpPr>
          <p:spPr>
            <a:xfrm>
              <a:off x="2857500" y="4814888"/>
              <a:ext cx="640585" cy="221654"/>
            </a:xfrm>
            <a:custGeom>
              <a:avLst/>
              <a:gdLst>
                <a:gd name="connsiteX0" fmla="*/ 787791 w 788412"/>
                <a:gd name="connsiteY0" fmla="*/ 0 h 272805"/>
                <a:gd name="connsiteX1" fmla="*/ 661182 w 788412"/>
                <a:gd name="connsiteY1" fmla="*/ 267286 h 272805"/>
                <a:gd name="connsiteX2" fmla="*/ 0 w 788412"/>
                <a:gd name="connsiteY2" fmla="*/ 154744 h 27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8412" h="272805">
                  <a:moveTo>
                    <a:pt x="787791" y="0"/>
                  </a:moveTo>
                  <a:cubicBezTo>
                    <a:pt x="790136" y="120747"/>
                    <a:pt x="792481" y="241495"/>
                    <a:pt x="661182" y="267286"/>
                  </a:cubicBezTo>
                  <a:cubicBezTo>
                    <a:pt x="529883" y="293077"/>
                    <a:pt x="264941" y="223910"/>
                    <a:pt x="0" y="154744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39744AB-E6AA-2C37-AA98-20395D1320B8}"/>
                </a:ext>
              </a:extLst>
            </p:cNvPr>
            <p:cNvSpPr/>
            <p:nvPr/>
          </p:nvSpPr>
          <p:spPr>
            <a:xfrm>
              <a:off x="4363633" y="4690976"/>
              <a:ext cx="87340" cy="306579"/>
            </a:xfrm>
            <a:custGeom>
              <a:avLst/>
              <a:gdLst>
                <a:gd name="connsiteX0" fmla="*/ 297680 w 297680"/>
                <a:gd name="connsiteY0" fmla="*/ 0 h 787790"/>
                <a:gd name="connsiteX1" fmla="*/ 2259 w 297680"/>
                <a:gd name="connsiteY1" fmla="*/ 182880 h 787790"/>
                <a:gd name="connsiteX2" fmla="*/ 157003 w 297680"/>
                <a:gd name="connsiteY2" fmla="*/ 604910 h 787790"/>
                <a:gd name="connsiteX3" fmla="*/ 72597 w 297680"/>
                <a:gd name="connsiteY3" fmla="*/ 787790 h 78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680" h="787790">
                  <a:moveTo>
                    <a:pt x="297680" y="0"/>
                  </a:moveTo>
                  <a:cubicBezTo>
                    <a:pt x="161692" y="41031"/>
                    <a:pt x="25705" y="82062"/>
                    <a:pt x="2259" y="182880"/>
                  </a:cubicBezTo>
                  <a:cubicBezTo>
                    <a:pt x="-21187" y="283698"/>
                    <a:pt x="145280" y="504092"/>
                    <a:pt x="157003" y="604910"/>
                  </a:cubicBezTo>
                  <a:cubicBezTo>
                    <a:pt x="168726" y="705728"/>
                    <a:pt x="120661" y="746759"/>
                    <a:pt x="72597" y="787790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E916E50F-76F2-59CC-B03A-53505CBD1FAD}"/>
                </a:ext>
              </a:extLst>
            </p:cNvPr>
            <p:cNvSpPr/>
            <p:nvPr/>
          </p:nvSpPr>
          <p:spPr>
            <a:xfrm>
              <a:off x="5332697" y="4649940"/>
              <a:ext cx="767035" cy="350096"/>
            </a:xfrm>
            <a:custGeom>
              <a:avLst/>
              <a:gdLst>
                <a:gd name="connsiteX0" fmla="*/ 62268 w 1750391"/>
                <a:gd name="connsiteY0" fmla="*/ 0 h 661199"/>
                <a:gd name="connsiteX1" fmla="*/ 62268 w 1750391"/>
                <a:gd name="connsiteY1" fmla="*/ 436099 h 661199"/>
                <a:gd name="connsiteX2" fmla="*/ 709382 w 1750391"/>
                <a:gd name="connsiteY2" fmla="*/ 379828 h 661199"/>
                <a:gd name="connsiteX3" fmla="*/ 1032939 w 1750391"/>
                <a:gd name="connsiteY3" fmla="*/ 661182 h 661199"/>
                <a:gd name="connsiteX4" fmla="*/ 1483105 w 1750391"/>
                <a:gd name="connsiteY4" fmla="*/ 393896 h 661199"/>
                <a:gd name="connsiteX5" fmla="*/ 1750391 w 1750391"/>
                <a:gd name="connsiteY5" fmla="*/ 450166 h 66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0391" h="661199">
                  <a:moveTo>
                    <a:pt x="62268" y="0"/>
                  </a:moveTo>
                  <a:cubicBezTo>
                    <a:pt x="8342" y="186397"/>
                    <a:pt x="-45584" y="372794"/>
                    <a:pt x="62268" y="436099"/>
                  </a:cubicBezTo>
                  <a:cubicBezTo>
                    <a:pt x="170120" y="499404"/>
                    <a:pt x="547604" y="342314"/>
                    <a:pt x="709382" y="379828"/>
                  </a:cubicBezTo>
                  <a:cubicBezTo>
                    <a:pt x="871161" y="417342"/>
                    <a:pt x="903985" y="658837"/>
                    <a:pt x="1032939" y="661182"/>
                  </a:cubicBezTo>
                  <a:cubicBezTo>
                    <a:pt x="1161893" y="663527"/>
                    <a:pt x="1363530" y="429065"/>
                    <a:pt x="1483105" y="393896"/>
                  </a:cubicBezTo>
                  <a:cubicBezTo>
                    <a:pt x="1602680" y="358727"/>
                    <a:pt x="1676535" y="404446"/>
                    <a:pt x="1750391" y="450166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6380304-953A-7995-97A6-ABF262FCDA5F}"/>
                </a:ext>
              </a:extLst>
            </p:cNvPr>
            <p:cNvSpPr txBox="1"/>
            <p:nvPr/>
          </p:nvSpPr>
          <p:spPr>
            <a:xfrm>
              <a:off x="712060" y="4307374"/>
              <a:ext cx="2314111" cy="1169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fr-FR" sz="1400" dirty="0"/>
                <a:t>Un nom d’usage, pseudonyme (choisi par la personne qui crée la boîte mail. Peut contenir des    et des </a:t>
              </a:r>
              <a:r>
                <a:rPr lang="fr-FR" sz="1400" b="1" dirty="0">
                  <a:solidFill>
                    <a:srgbClr val="FFC000"/>
                  </a:solidFill>
                </a:rPr>
                <a:t>chiffres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F2CA2BB-B9A9-5BB6-0EFC-00356F6F9694}"/>
                </a:ext>
              </a:extLst>
            </p:cNvPr>
            <p:cNvSpPr txBox="1"/>
            <p:nvPr/>
          </p:nvSpPr>
          <p:spPr>
            <a:xfrm>
              <a:off x="2490205" y="4510590"/>
              <a:ext cx="38004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400" dirty="0">
                  <a:solidFill>
                    <a:srgbClr val="FFC000"/>
                  </a:solidFill>
                </a:rPr>
                <a:t>.</a:t>
              </a:r>
              <a:endParaRPr lang="fr-FR" sz="1400" dirty="0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5C61B603-61D4-9E58-6769-14FD223C0A06}"/>
                </a:ext>
              </a:extLst>
            </p:cNvPr>
            <p:cNvSpPr txBox="1"/>
            <p:nvPr/>
          </p:nvSpPr>
          <p:spPr>
            <a:xfrm>
              <a:off x="3629567" y="5005379"/>
              <a:ext cx="2030377" cy="3174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fr-FR" sz="1400" dirty="0"/>
                <a:t>Le symbole « </a:t>
              </a:r>
              <a:r>
                <a:rPr lang="fr-FR" sz="1400" b="1" dirty="0">
                  <a:solidFill>
                    <a:srgbClr val="FFC000"/>
                  </a:solidFill>
                </a:rPr>
                <a:t>arobase</a:t>
              </a:r>
              <a:r>
                <a:rPr lang="fr-FR" sz="1400" dirty="0"/>
                <a:t> »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6867ACA-8243-82AE-D4EA-7600CBA9C5BF}"/>
                </a:ext>
              </a:extLst>
            </p:cNvPr>
            <p:cNvSpPr txBox="1"/>
            <p:nvPr/>
          </p:nvSpPr>
          <p:spPr>
            <a:xfrm>
              <a:off x="6099732" y="4770058"/>
              <a:ext cx="1565491" cy="5425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fr-FR" sz="1400" b="1" dirty="0">
                  <a:solidFill>
                    <a:srgbClr val="FFC000"/>
                  </a:solidFill>
                </a:rPr>
                <a:t>L’adresse web </a:t>
              </a:r>
              <a:r>
                <a:rPr lang="fr-FR" sz="1400" dirty="0"/>
                <a:t>de sa boîte mail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0A47AD8-E9E9-D2B8-3C8B-2B0F41F921BA}"/>
              </a:ext>
            </a:extLst>
          </p:cNvPr>
          <p:cNvSpPr txBox="1">
            <a:spLocks/>
          </p:cNvSpPr>
          <p:nvPr/>
        </p:nvSpPr>
        <p:spPr>
          <a:xfrm>
            <a:off x="206645" y="4583592"/>
            <a:ext cx="4389471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b="1" dirty="0">
                <a:solidFill>
                  <a:schemeClr val="bg1"/>
                </a:solidFill>
              </a:rPr>
              <a:t>📧 Comment la créer ?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46ADAE6-38D3-9E07-D555-E5CCD130B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5501" y="6536895"/>
            <a:ext cx="3343275" cy="365125"/>
          </a:xfrm>
        </p:spPr>
        <p:txBody>
          <a:bodyPr/>
          <a:lstStyle/>
          <a:p>
            <a:r>
              <a:rPr lang="fr-FR"/>
              <a:t>Initiation ordinateur - 4/10 Les mails</a:t>
            </a:r>
          </a:p>
        </p:txBody>
      </p:sp>
    </p:spTree>
    <p:extLst>
      <p:ext uri="{BB962C8B-B14F-4D97-AF65-F5344CB8AC3E}">
        <p14:creationId xmlns:p14="http://schemas.microsoft.com/office/powerpoint/2010/main" val="27822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80B99CF1-3D5B-465E-92D6-372F2DF51381}"/>
              </a:ext>
            </a:extLst>
          </p:cNvPr>
          <p:cNvSpPr txBox="1"/>
          <p:nvPr/>
        </p:nvSpPr>
        <p:spPr>
          <a:xfrm>
            <a:off x="398215" y="477827"/>
            <a:ext cx="4003455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Pour valider la création de votre adresse mail, vous devrez choisir un bon mot de passe !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9FEA38B-253A-46FF-BE68-5EA6BD99C086}"/>
              </a:ext>
            </a:extLst>
          </p:cNvPr>
          <p:cNvSpPr txBox="1"/>
          <p:nvPr/>
        </p:nvSpPr>
        <p:spPr>
          <a:xfrm>
            <a:off x="1530680" y="1146035"/>
            <a:ext cx="1738523" cy="36747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788" b="1" dirty="0"/>
              <a:t>👇</a:t>
            </a:r>
            <a:endParaRPr lang="fr-FR" sz="1788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A23B23B-582F-448B-A4BE-A4D65DECD63B}"/>
              </a:ext>
            </a:extLst>
          </p:cNvPr>
          <p:cNvSpPr txBox="1"/>
          <p:nvPr/>
        </p:nvSpPr>
        <p:spPr>
          <a:xfrm>
            <a:off x="262849" y="1676781"/>
            <a:ext cx="4274184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Votre mot de passe est la clé qui va sécuriser l’accès à votre compte.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92312E-7D52-435F-817B-09E8621E5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1E84711-68E9-E0F4-3753-2CD5C41D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- 4/10 Les mails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FC2BB61-A8AB-7506-BFDF-36A57F8D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909" y="2664485"/>
            <a:ext cx="3510397" cy="293709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marR="19914" algn="ctr"/>
            <a:r>
              <a:rPr lang="fr-FR" sz="1400" dirty="0"/>
              <a:t> </a:t>
            </a:r>
            <a:r>
              <a:rPr lang="fr-FR" sz="1400" b="1" dirty="0">
                <a:solidFill>
                  <a:srgbClr val="000000"/>
                </a:solidFill>
              </a:rPr>
              <a:t>👍 </a:t>
            </a:r>
            <a:r>
              <a:rPr lang="fr-FR" sz="1400" dirty="0">
                <a:solidFill>
                  <a:srgbClr val="000000"/>
                </a:solidFill>
              </a:rPr>
              <a:t>Créer des </a:t>
            </a:r>
            <a:r>
              <a:rPr lang="fr-FR" sz="1400" b="1" dirty="0">
                <a:solidFill>
                  <a:srgbClr val="FFC000"/>
                </a:solidFill>
              </a:rPr>
              <a:t>mots de passe sécurisés</a:t>
            </a:r>
            <a:endParaRPr lang="fr-FR" sz="1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55629D-772A-ACBD-97DC-F67DF8F24862}"/>
              </a:ext>
            </a:extLst>
          </p:cNvPr>
          <p:cNvSpPr txBox="1"/>
          <p:nvPr/>
        </p:nvSpPr>
        <p:spPr>
          <a:xfrm>
            <a:off x="-141846" y="2998106"/>
            <a:ext cx="47945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9914" algn="ctr"/>
            <a:r>
              <a:rPr lang="fr-FR" sz="1400" dirty="0">
                <a:solidFill>
                  <a:srgbClr val="C00000"/>
                </a:solidFill>
                <a:latin typeface="Segoe UI" panose="020B0502040204020203" pitchFamily="34" charset="0"/>
              </a:rPr>
              <a:t>🧐 </a:t>
            </a:r>
            <a:r>
              <a:rPr lang="fr-FR" sz="1400" dirty="0">
                <a:solidFill>
                  <a:srgbClr val="FFC000"/>
                </a:solidFill>
                <a:latin typeface="Segoe UI" panose="020B0502040204020203" pitchFamily="34" charset="0"/>
              </a:rPr>
              <a:t>C’est quoi ?</a:t>
            </a:r>
          </a:p>
          <a:p>
            <a:pPr marR="19914" algn="ctr"/>
            <a:endParaRPr lang="fr-FR" sz="1400" dirty="0">
              <a:solidFill>
                <a:srgbClr val="C00000"/>
              </a:solidFill>
              <a:latin typeface="Segoe UI" panose="020B0502040204020203" pitchFamily="34" charset="0"/>
            </a:endParaRPr>
          </a:p>
          <a:p>
            <a:pPr marR="19914" algn="ctr"/>
            <a:r>
              <a:rPr lang="fr-FR" sz="1400" dirty="0">
                <a:latin typeface="Segoe UI" panose="020B0502040204020203" pitchFamily="34" charset="0"/>
              </a:rPr>
              <a:t>👉 Il est long : au moins 8 caractères</a:t>
            </a:r>
          </a:p>
          <a:p>
            <a:pPr marR="19914" algn="ctr"/>
            <a:endParaRPr lang="fr-FR" sz="1400" dirty="0">
              <a:latin typeface="Segoe UI" panose="020B0502040204020203" pitchFamily="34" charset="0"/>
            </a:endParaRPr>
          </a:p>
          <a:p>
            <a:pPr marR="19914" algn="ctr"/>
            <a:r>
              <a:rPr lang="fr-FR" sz="1400" dirty="0">
                <a:latin typeface="Segoe UI" panose="020B0502040204020203" pitchFamily="34" charset="0"/>
              </a:rPr>
              <a:t>👉  Il ne présente pas de lien avec ma vie personnelle (date de naissance, famille...)</a:t>
            </a:r>
          </a:p>
          <a:p>
            <a:pPr marR="19914" algn="ctr"/>
            <a:endParaRPr lang="fr-FR" sz="1400" dirty="0">
              <a:latin typeface="Segoe UI" panose="020B0502040204020203" pitchFamily="34" charset="0"/>
            </a:endParaRPr>
          </a:p>
          <a:p>
            <a:pPr marR="19914" algn="ctr"/>
            <a:r>
              <a:rPr lang="fr-FR" sz="1400" dirty="0">
                <a:latin typeface="Segoe UI" panose="020B0502040204020203" pitchFamily="34" charset="0"/>
              </a:rPr>
              <a:t>👉  Il est composé de chiffres, lettres minuscules et majuscules et caractères spéciaux</a:t>
            </a:r>
          </a:p>
          <a:p>
            <a:pPr marR="19914" algn="ctr"/>
            <a:endParaRPr lang="fr-FR" sz="1400" dirty="0">
              <a:latin typeface="Segoe UI" panose="020B0502040204020203" pitchFamily="34" charset="0"/>
            </a:endParaRPr>
          </a:p>
          <a:p>
            <a:pPr marR="19914" algn="ctr"/>
            <a:r>
              <a:rPr lang="fr-FR" sz="1400" dirty="0">
                <a:latin typeface="Segoe UI" panose="020B0502040204020203" pitchFamily="34" charset="0"/>
              </a:rPr>
              <a:t>👉  Il est unique : je ne l'utilise que pour un seul site internet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A67771A-F339-ED08-8E09-40018680072F}"/>
              </a:ext>
            </a:extLst>
          </p:cNvPr>
          <p:cNvSpPr txBox="1"/>
          <p:nvPr/>
        </p:nvSpPr>
        <p:spPr>
          <a:xfrm>
            <a:off x="163236" y="5711965"/>
            <a:ext cx="4229750" cy="73866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/>
              <a:t>💡 En 2017, </a:t>
            </a:r>
            <a:r>
              <a:rPr lang="fr-FR" sz="1400" b="1" dirty="0"/>
              <a:t>les mots de passe les plus piratés </a:t>
            </a:r>
            <a:r>
              <a:rPr lang="fr-FR" sz="1400" dirty="0"/>
              <a:t>dans le monde étaient : 1234, 123456, </a:t>
            </a:r>
            <a:r>
              <a:rPr lang="fr-FR" sz="1400" dirty="0" err="1"/>
              <a:t>password</a:t>
            </a:r>
            <a:r>
              <a:rPr lang="fr-FR" sz="1400" dirty="0"/>
              <a:t> (</a:t>
            </a:r>
            <a:r>
              <a:rPr lang="fr-FR" sz="1400" i="1" dirty="0" err="1"/>
              <a:t>motdepasse</a:t>
            </a:r>
            <a:r>
              <a:rPr lang="fr-FR" sz="1400" dirty="0"/>
              <a:t>), </a:t>
            </a:r>
            <a:r>
              <a:rPr lang="fr-FR" sz="1400" dirty="0" err="1"/>
              <a:t>welcome</a:t>
            </a:r>
            <a:r>
              <a:rPr lang="fr-FR" sz="1400" dirty="0"/>
              <a:t> (</a:t>
            </a:r>
            <a:r>
              <a:rPr lang="fr-FR" sz="1400" i="1" dirty="0"/>
              <a:t>bienvenue</a:t>
            </a:r>
            <a:r>
              <a:rPr lang="fr-FR" sz="1400" dirty="0"/>
              <a:t>), football...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57F2CC4-15C0-A4A8-DD1E-70F911D7B66F}"/>
              </a:ext>
            </a:extLst>
          </p:cNvPr>
          <p:cNvGrpSpPr/>
          <p:nvPr/>
        </p:nvGrpSpPr>
        <p:grpSpPr>
          <a:xfrm>
            <a:off x="4652681" y="815788"/>
            <a:ext cx="5282283" cy="3086414"/>
            <a:chOff x="1594339" y="1608897"/>
            <a:chExt cx="9533782" cy="4661033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D12C5364-5806-87B5-2E7D-134AEABDEC87}"/>
                </a:ext>
              </a:extLst>
            </p:cNvPr>
            <p:cNvGrpSpPr/>
            <p:nvPr/>
          </p:nvGrpSpPr>
          <p:grpSpPr>
            <a:xfrm>
              <a:off x="1594339" y="1608897"/>
              <a:ext cx="9533782" cy="4661033"/>
              <a:chOff x="1594339" y="1608897"/>
              <a:chExt cx="9533782" cy="4661033"/>
            </a:xfrm>
          </p:grpSpPr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DFECE1C3-99E4-4B0A-9CDF-30E55A41020A}"/>
                  </a:ext>
                </a:extLst>
              </p:cNvPr>
              <p:cNvSpPr txBox="1"/>
              <p:nvPr/>
            </p:nvSpPr>
            <p:spPr>
              <a:xfrm>
                <a:off x="1594339" y="1608897"/>
                <a:ext cx="4501661" cy="2805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400" dirty="0"/>
                  <a:t>👉 Ouvrir un navigateur internet.</a:t>
                </a:r>
              </a:p>
              <a:p>
                <a:endParaRPr lang="fr-FR" sz="1400" dirty="0"/>
              </a:p>
              <a:p>
                <a:endParaRPr lang="fr-FR" sz="1400" dirty="0"/>
              </a:p>
              <a:p>
                <a:r>
                  <a:rPr lang="fr-FR" sz="1400" dirty="0"/>
                  <a:t>👉 Écrire le nom de ma boîte mail dans ma barre de recherche</a:t>
                </a:r>
              </a:p>
              <a:p>
                <a:endParaRPr lang="fr-FR" sz="1400" dirty="0"/>
              </a:p>
              <a:p>
                <a:endParaRPr lang="fr-FR" sz="1400" dirty="0"/>
              </a:p>
              <a:p>
                <a:endParaRPr lang="fr-FR" sz="1400" dirty="0"/>
              </a:p>
              <a:p>
                <a:r>
                  <a:rPr lang="fr-FR" sz="1400" dirty="0"/>
                  <a:t>👉Me connecter avec mon adresse personnelle ainsi que mon mot de passe</a:t>
                </a:r>
              </a:p>
            </p:txBody>
          </p:sp>
          <p:pic>
            <p:nvPicPr>
              <p:cNvPr id="22" name="Image 21">
                <a:extLst>
                  <a:ext uri="{FF2B5EF4-FFF2-40B4-BE49-F238E27FC236}">
                    <a16:creationId xmlns:a16="http://schemas.microsoft.com/office/drawing/2014/main" id="{6B680B1D-F93C-B027-7EBA-F0B6AD55F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92016" y="1650884"/>
                <a:ext cx="5136105" cy="4619046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7CF487-CF28-669F-EE43-0B7C28E5BDFB}"/>
                </a:ext>
              </a:extLst>
            </p:cNvPr>
            <p:cNvSpPr/>
            <p:nvPr/>
          </p:nvSpPr>
          <p:spPr>
            <a:xfrm>
              <a:off x="5992016" y="2855740"/>
              <a:ext cx="479122" cy="4388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BF868E-4F10-59ED-C60E-4E71D06BE3E5}"/>
                </a:ext>
              </a:extLst>
            </p:cNvPr>
            <p:cNvSpPr/>
            <p:nvPr/>
          </p:nvSpPr>
          <p:spPr>
            <a:xfrm>
              <a:off x="6446963" y="4940477"/>
              <a:ext cx="2146020" cy="4388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>
                  <a:solidFill>
                    <a:schemeClr val="tx1"/>
                  </a:solidFill>
                </a:rPr>
                <a:t>c.berge@laposte.net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911478-8A41-5C3A-B8B3-50C183B2DD3F}"/>
                </a:ext>
              </a:extLst>
            </p:cNvPr>
            <p:cNvSpPr/>
            <p:nvPr/>
          </p:nvSpPr>
          <p:spPr>
            <a:xfrm>
              <a:off x="8669813" y="5191265"/>
              <a:ext cx="1955256" cy="1422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*********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40AA0A3-D8E9-AA52-E746-503779297FEB}"/>
                </a:ext>
              </a:extLst>
            </p:cNvPr>
            <p:cNvSpPr/>
            <p:nvPr/>
          </p:nvSpPr>
          <p:spPr>
            <a:xfrm>
              <a:off x="9389387" y="5539250"/>
              <a:ext cx="1399960" cy="43882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>
                <a:solidFill>
                  <a:schemeClr val="tx1"/>
                </a:solidFill>
              </a:endParaRPr>
            </a:p>
            <a:p>
              <a:pPr algn="ctr"/>
              <a:r>
                <a:rPr lang="fr-FR" sz="1050" dirty="0">
                  <a:solidFill>
                    <a:schemeClr val="tx1"/>
                  </a:solidFill>
                </a:rPr>
                <a:t>Connexion</a:t>
              </a:r>
            </a:p>
            <a:p>
              <a:pPr algn="ctr"/>
              <a:endParaRPr lang="fr-FR" sz="105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F0B3AA9-526C-B75B-40C4-D0952546B1FF}"/>
                </a:ext>
              </a:extLst>
            </p:cNvPr>
            <p:cNvSpPr/>
            <p:nvPr/>
          </p:nvSpPr>
          <p:spPr>
            <a:xfrm>
              <a:off x="6293984" y="5486431"/>
              <a:ext cx="3095404" cy="36024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accent5">
                      <a:lumMod val="75000"/>
                    </a:schemeClr>
                  </a:solidFill>
                </a:rPr>
                <a:t>&gt; Mot de passe oublié ?</a:t>
              </a:r>
            </a:p>
            <a:p>
              <a:pPr algn="ctr"/>
              <a:r>
                <a:rPr lang="fr-FR" sz="1100" dirty="0">
                  <a:solidFill>
                    <a:schemeClr val="accent5">
                      <a:lumMod val="75000"/>
                    </a:schemeClr>
                  </a:solidFill>
                </a:rPr>
                <a:t>&gt; créer votre boîte mail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DAD8A8-93F1-8C2A-1D70-3846BB592C37}"/>
                </a:ext>
              </a:extLst>
            </p:cNvPr>
            <p:cNvSpPr/>
            <p:nvPr/>
          </p:nvSpPr>
          <p:spPr>
            <a:xfrm>
              <a:off x="6265317" y="4423761"/>
              <a:ext cx="2509311" cy="438821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Connexion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9FC39DB-C1F8-5918-DABF-EF427B89CF41}"/>
                </a:ext>
              </a:extLst>
            </p:cNvPr>
            <p:cNvSpPr/>
            <p:nvPr/>
          </p:nvSpPr>
          <p:spPr>
            <a:xfrm>
              <a:off x="6519927" y="3740998"/>
              <a:ext cx="3193590" cy="4388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Laposte.net</a:t>
              </a:r>
            </a:p>
          </p:txBody>
        </p:sp>
      </p:grpSp>
      <p:sp>
        <p:nvSpPr>
          <p:cNvPr id="23" name="Titre 1">
            <a:extLst>
              <a:ext uri="{FF2B5EF4-FFF2-40B4-BE49-F238E27FC236}">
                <a16:creationId xmlns:a16="http://schemas.microsoft.com/office/drawing/2014/main" id="{F43CEC20-BB9D-290F-215E-A56019D6F4D2}"/>
              </a:ext>
            </a:extLst>
          </p:cNvPr>
          <p:cNvSpPr txBox="1">
            <a:spLocks/>
          </p:cNvSpPr>
          <p:nvPr/>
        </p:nvSpPr>
        <p:spPr>
          <a:xfrm>
            <a:off x="5933479" y="17399"/>
            <a:ext cx="3021386" cy="1077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9914" algn="ctr"/>
            <a:r>
              <a:rPr lang="fr-FR" sz="1400" dirty="0"/>
              <a:t>📩 Gérer ses mails</a:t>
            </a:r>
            <a:br>
              <a:rPr lang="fr-FR" sz="1400" b="1" dirty="0">
                <a:solidFill>
                  <a:srgbClr val="C00000"/>
                </a:solidFill>
              </a:rPr>
            </a:br>
            <a:br>
              <a:rPr lang="fr-FR" sz="1400" b="1" dirty="0"/>
            </a:br>
            <a:endParaRPr lang="fr-FR" sz="14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B6BB13A-1473-7198-F09C-A3178AB965C4}"/>
              </a:ext>
            </a:extLst>
          </p:cNvPr>
          <p:cNvSpPr txBox="1"/>
          <p:nvPr/>
        </p:nvSpPr>
        <p:spPr>
          <a:xfrm>
            <a:off x="5888518" y="4421396"/>
            <a:ext cx="3769794" cy="73866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💡 Sur smartphone ou sur tablette, vous pouvez utiliser votre navigateur ou télécharger l’application.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37070D59-59EC-38B0-3D6D-306567B48483}"/>
              </a:ext>
            </a:extLst>
          </p:cNvPr>
          <p:cNvCxnSpPr>
            <a:cxnSpLocks/>
          </p:cNvCxnSpPr>
          <p:nvPr/>
        </p:nvCxnSpPr>
        <p:spPr>
          <a:xfrm>
            <a:off x="4537033" y="349624"/>
            <a:ext cx="0" cy="6006728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51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106405"/>
            <a:ext cx="8543925" cy="411183"/>
          </a:xfrm>
        </p:spPr>
        <p:txBody>
          <a:bodyPr>
            <a:noAutofit/>
          </a:bodyPr>
          <a:lstStyle/>
          <a:p>
            <a:pPr marR="19914" algn="ctr"/>
            <a:r>
              <a:rPr lang="fr-FR" sz="2000" dirty="0"/>
              <a:t>📩 Gérer ses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5575-D639-4589-AB8D-0FEF357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87717" y="534826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11BE579F-9409-40D0-9C1F-E9C73EE2F235}"/>
              </a:ext>
            </a:extLst>
          </p:cNvPr>
          <p:cNvSpPr txBox="1"/>
          <p:nvPr/>
        </p:nvSpPr>
        <p:spPr>
          <a:xfrm>
            <a:off x="789433" y="534826"/>
            <a:ext cx="4953000" cy="34240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25" dirty="0"/>
              <a:t>👉 La page d’accueil de ma boîte mail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B7251F2-42DB-41F6-9098-ADDAA2D155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167"/>
          <a:stretch/>
        </p:blipFill>
        <p:spPr>
          <a:xfrm>
            <a:off x="0" y="2620327"/>
            <a:ext cx="9906000" cy="3188018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07BBB086-DCF9-46B3-B5F8-07E387963D34}"/>
              </a:ext>
            </a:extLst>
          </p:cNvPr>
          <p:cNvSpPr/>
          <p:nvPr/>
        </p:nvSpPr>
        <p:spPr>
          <a:xfrm>
            <a:off x="9492139" y="3279367"/>
            <a:ext cx="373380" cy="3200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50" b="1" dirty="0"/>
              <a:t>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7D0DC2-207E-44CA-9A77-4EB1F397BA1E}"/>
              </a:ext>
            </a:extLst>
          </p:cNvPr>
          <p:cNvSpPr/>
          <p:nvPr/>
        </p:nvSpPr>
        <p:spPr>
          <a:xfrm>
            <a:off x="9534468" y="3810238"/>
            <a:ext cx="270508" cy="1897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06F346F7-696A-42FF-AB3C-169E389A72C4}"/>
              </a:ext>
            </a:extLst>
          </p:cNvPr>
          <p:cNvSpPr/>
          <p:nvPr/>
        </p:nvSpPr>
        <p:spPr>
          <a:xfrm>
            <a:off x="2011680" y="3315561"/>
            <a:ext cx="4320540" cy="32004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84073EF-33C5-4D07-BDA6-83E209862F5E}"/>
              </a:ext>
            </a:extLst>
          </p:cNvPr>
          <p:cNvSpPr/>
          <p:nvPr/>
        </p:nvSpPr>
        <p:spPr>
          <a:xfrm>
            <a:off x="68582" y="3793067"/>
            <a:ext cx="1760218" cy="20152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6A9A5988-DE43-4ABA-A95A-FBB09617EB8B}"/>
              </a:ext>
            </a:extLst>
          </p:cNvPr>
          <p:cNvSpPr/>
          <p:nvPr/>
        </p:nvSpPr>
        <p:spPr>
          <a:xfrm>
            <a:off x="1897383" y="4124234"/>
            <a:ext cx="7749536" cy="180793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27004D46-18DC-4DAF-B9A7-F65CA7071988}"/>
              </a:ext>
            </a:extLst>
          </p:cNvPr>
          <p:cNvSpPr/>
          <p:nvPr/>
        </p:nvSpPr>
        <p:spPr>
          <a:xfrm>
            <a:off x="9331642" y="3177282"/>
            <a:ext cx="630553" cy="55340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00E5AFCB-813E-4865-B0E5-5BAFFAAE7F06}"/>
              </a:ext>
            </a:extLst>
          </p:cNvPr>
          <p:cNvSpPr/>
          <p:nvPr/>
        </p:nvSpPr>
        <p:spPr>
          <a:xfrm>
            <a:off x="5526049" y="1931262"/>
            <a:ext cx="2197177" cy="455373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50" b="1" dirty="0">
              <a:solidFill>
                <a:schemeClr val="bg1"/>
              </a:solidFill>
            </a:endParaRPr>
          </a:p>
          <a:p>
            <a:pPr algn="ctr"/>
            <a:r>
              <a:rPr lang="fr-FR" sz="2275" b="1" dirty="0">
                <a:solidFill>
                  <a:schemeClr val="bg1"/>
                </a:solidFill>
              </a:rPr>
              <a:t>Zone de lecture</a:t>
            </a:r>
          </a:p>
          <a:p>
            <a:pPr algn="ctr"/>
            <a:endParaRPr lang="fr-FR" sz="2275" b="1" dirty="0">
              <a:solidFill>
                <a:schemeClr val="bg1"/>
              </a:solidFill>
            </a:endParaRP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BE2639F2-E4F6-43BD-9DFC-E56DCA37FB21}"/>
              </a:ext>
            </a:extLst>
          </p:cNvPr>
          <p:cNvSpPr/>
          <p:nvPr/>
        </p:nvSpPr>
        <p:spPr>
          <a:xfrm>
            <a:off x="68582" y="2131694"/>
            <a:ext cx="2148838" cy="47139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50" b="1" dirty="0">
              <a:solidFill>
                <a:schemeClr val="bg1"/>
              </a:solidFill>
            </a:endParaRPr>
          </a:p>
          <a:p>
            <a:pPr algn="ctr"/>
            <a:r>
              <a:rPr lang="fr-FR" sz="2275" b="1" dirty="0">
                <a:solidFill>
                  <a:schemeClr val="bg1"/>
                </a:solidFill>
              </a:rPr>
              <a:t>Zone de gestion</a:t>
            </a:r>
          </a:p>
          <a:p>
            <a:pPr algn="ctr"/>
            <a:endParaRPr lang="fr-FR" sz="2275" b="1" dirty="0">
              <a:solidFill>
                <a:schemeClr val="bg1"/>
              </a:solidFill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85D7EEED-DFB0-43A6-9148-990D21AA2FC6}"/>
              </a:ext>
            </a:extLst>
          </p:cNvPr>
          <p:cNvSpPr/>
          <p:nvPr/>
        </p:nvSpPr>
        <p:spPr>
          <a:xfrm>
            <a:off x="2416733" y="2153076"/>
            <a:ext cx="2416848" cy="43190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75" b="1" dirty="0">
              <a:solidFill>
                <a:schemeClr val="bg1"/>
              </a:solidFill>
            </a:endParaRPr>
          </a:p>
          <a:p>
            <a:pPr algn="ctr"/>
            <a:r>
              <a:rPr lang="fr-FR" sz="1950" b="1" dirty="0">
                <a:solidFill>
                  <a:schemeClr val="bg1"/>
                </a:solidFill>
              </a:rPr>
              <a:t>Barre</a:t>
            </a:r>
            <a:r>
              <a:rPr lang="fr-FR" sz="2275" b="1" dirty="0">
                <a:solidFill>
                  <a:schemeClr val="bg1"/>
                </a:solidFill>
              </a:rPr>
              <a:t> de recherche</a:t>
            </a:r>
          </a:p>
          <a:p>
            <a:pPr algn="ctr"/>
            <a:endParaRPr lang="fr-FR" sz="2275" b="1" dirty="0">
              <a:solidFill>
                <a:schemeClr val="bg1"/>
              </a:solidFill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002B1956-D798-487C-8BED-368DE29C703F}"/>
              </a:ext>
            </a:extLst>
          </p:cNvPr>
          <p:cNvSpPr/>
          <p:nvPr/>
        </p:nvSpPr>
        <p:spPr>
          <a:xfrm>
            <a:off x="7944090" y="1769795"/>
            <a:ext cx="1775220" cy="43190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75" b="1" dirty="0">
              <a:solidFill>
                <a:schemeClr val="bg1"/>
              </a:solidFill>
            </a:endParaRPr>
          </a:p>
          <a:p>
            <a:pPr algn="ctr"/>
            <a:r>
              <a:rPr lang="fr-FR" sz="1950" b="1" dirty="0">
                <a:solidFill>
                  <a:schemeClr val="bg1"/>
                </a:solidFill>
              </a:rPr>
              <a:t>Déconnexion</a:t>
            </a:r>
            <a:endParaRPr lang="fr-FR" sz="2275" b="1" dirty="0">
              <a:solidFill>
                <a:schemeClr val="bg1"/>
              </a:solidFill>
            </a:endParaRPr>
          </a:p>
          <a:p>
            <a:pPr algn="ctr"/>
            <a:endParaRPr lang="fr-FR" sz="2275" b="1" dirty="0">
              <a:solidFill>
                <a:schemeClr val="bg1"/>
              </a:solidFill>
            </a:endParaRP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12F6096A-03A3-4D68-840D-6786190A6D21}"/>
              </a:ext>
            </a:extLst>
          </p:cNvPr>
          <p:cNvCxnSpPr>
            <a:cxnSpLocks/>
            <a:stCxn id="32" idx="2"/>
            <a:endCxn id="28" idx="0"/>
          </p:cNvCxnSpPr>
          <p:nvPr/>
        </p:nvCxnSpPr>
        <p:spPr>
          <a:xfrm>
            <a:off x="8831700" y="2201699"/>
            <a:ext cx="815219" cy="97558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C21BDAEC-14B6-4461-88F0-CDE2753774C1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6624638" y="2386635"/>
            <a:ext cx="567630" cy="173759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11EDF6A7-4FC1-4394-B893-B2C7C6592640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3625157" y="2584980"/>
            <a:ext cx="386773" cy="73058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04BD29C9-96E5-4EB9-8E4F-FB274D17EEFE}"/>
              </a:ext>
            </a:extLst>
          </p:cNvPr>
          <p:cNvCxnSpPr>
            <a:cxnSpLocks/>
            <a:stCxn id="30" idx="2"/>
            <a:endCxn id="26" idx="0"/>
          </p:cNvCxnSpPr>
          <p:nvPr/>
        </p:nvCxnSpPr>
        <p:spPr>
          <a:xfrm flipH="1">
            <a:off x="948692" y="2603089"/>
            <a:ext cx="194310" cy="118997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65651A-6740-F307-241F-0A942945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- 4/10 Les mails</a:t>
            </a:r>
          </a:p>
        </p:txBody>
      </p:sp>
    </p:spTree>
    <p:extLst>
      <p:ext uri="{BB962C8B-B14F-4D97-AF65-F5344CB8AC3E}">
        <p14:creationId xmlns:p14="http://schemas.microsoft.com/office/powerpoint/2010/main" val="427337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15" y="178013"/>
            <a:ext cx="8543925" cy="1077020"/>
          </a:xfrm>
        </p:spPr>
        <p:txBody>
          <a:bodyPr>
            <a:noAutofit/>
          </a:bodyPr>
          <a:lstStyle/>
          <a:p>
            <a:pPr marR="19914" algn="ctr"/>
            <a:r>
              <a:rPr lang="fr-FR" sz="3250" dirty="0"/>
              <a:t>📩 Gérer ses mails</a:t>
            </a:r>
            <a:br>
              <a:rPr lang="fr-FR" sz="3250" b="1" dirty="0">
                <a:solidFill>
                  <a:srgbClr val="C00000"/>
                </a:solidFill>
              </a:rPr>
            </a:br>
            <a:br>
              <a:rPr lang="fr-FR" sz="3250" b="1" dirty="0"/>
            </a:br>
            <a:endParaRPr lang="fr-FR" sz="325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5575-D639-4589-AB8D-0FEF357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28572" y="551808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11BE579F-9409-40D0-9C1F-E9C73EE2F235}"/>
              </a:ext>
            </a:extLst>
          </p:cNvPr>
          <p:cNvSpPr txBox="1"/>
          <p:nvPr/>
        </p:nvSpPr>
        <p:spPr>
          <a:xfrm>
            <a:off x="455239" y="705996"/>
            <a:ext cx="4953000" cy="34240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25" dirty="0"/>
              <a:t>👉 La page d’accueil de ma boîte mail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B7251F2-42DB-41F6-9098-ADDAA2D155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40" t="39577" r="6118" b="31628"/>
          <a:stretch/>
        </p:blipFill>
        <p:spPr>
          <a:xfrm>
            <a:off x="99151" y="2601073"/>
            <a:ext cx="9082001" cy="1673588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07BBB086-DCF9-46B3-B5F8-07E387963D34}"/>
              </a:ext>
            </a:extLst>
          </p:cNvPr>
          <p:cNvSpPr/>
          <p:nvPr/>
        </p:nvSpPr>
        <p:spPr>
          <a:xfrm>
            <a:off x="9464038" y="2620327"/>
            <a:ext cx="373380" cy="3200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50" b="1" dirty="0"/>
              <a:t>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7D0DC2-207E-44CA-9A77-4EB1F397BA1E}"/>
              </a:ext>
            </a:extLst>
          </p:cNvPr>
          <p:cNvSpPr/>
          <p:nvPr/>
        </p:nvSpPr>
        <p:spPr>
          <a:xfrm>
            <a:off x="9566910" y="3066098"/>
            <a:ext cx="270508" cy="1897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06F346F7-696A-42FF-AB3C-169E389A72C4}"/>
              </a:ext>
            </a:extLst>
          </p:cNvPr>
          <p:cNvSpPr/>
          <p:nvPr/>
        </p:nvSpPr>
        <p:spPr>
          <a:xfrm>
            <a:off x="803148" y="2585329"/>
            <a:ext cx="1269682" cy="34489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27004D46-18DC-4DAF-B9A7-F65CA7071988}"/>
              </a:ext>
            </a:extLst>
          </p:cNvPr>
          <p:cNvSpPr/>
          <p:nvPr/>
        </p:nvSpPr>
        <p:spPr>
          <a:xfrm>
            <a:off x="8544887" y="2454939"/>
            <a:ext cx="630553" cy="55340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00E5AFCB-813E-4865-B0E5-5BAFFAAE7F06}"/>
              </a:ext>
            </a:extLst>
          </p:cNvPr>
          <p:cNvSpPr/>
          <p:nvPr/>
        </p:nvSpPr>
        <p:spPr>
          <a:xfrm>
            <a:off x="2656222" y="1811694"/>
            <a:ext cx="2197177" cy="455373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50" b="1" dirty="0">
              <a:solidFill>
                <a:schemeClr val="bg1"/>
              </a:solidFill>
            </a:endParaRPr>
          </a:p>
          <a:p>
            <a:pPr algn="ctr"/>
            <a:r>
              <a:rPr lang="fr-FR" sz="2275" b="1" dirty="0">
                <a:solidFill>
                  <a:schemeClr val="bg1"/>
                </a:solidFill>
              </a:rPr>
              <a:t>Objet du mail</a:t>
            </a:r>
          </a:p>
          <a:p>
            <a:pPr algn="ctr"/>
            <a:endParaRPr lang="fr-FR" sz="2275" b="1" dirty="0">
              <a:solidFill>
                <a:schemeClr val="bg1"/>
              </a:solidFill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85D7EEED-DFB0-43A6-9148-990D21AA2FC6}"/>
              </a:ext>
            </a:extLst>
          </p:cNvPr>
          <p:cNvSpPr/>
          <p:nvPr/>
        </p:nvSpPr>
        <p:spPr>
          <a:xfrm>
            <a:off x="106678" y="1818760"/>
            <a:ext cx="2416848" cy="43190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75" b="1" dirty="0">
              <a:solidFill>
                <a:schemeClr val="bg1"/>
              </a:solidFill>
            </a:endParaRPr>
          </a:p>
          <a:p>
            <a:pPr algn="ctr"/>
            <a:r>
              <a:rPr lang="fr-FR" sz="1950" b="1" dirty="0">
                <a:solidFill>
                  <a:schemeClr val="bg1"/>
                </a:solidFill>
              </a:rPr>
              <a:t>Expéditeur</a:t>
            </a:r>
            <a:endParaRPr lang="fr-FR" sz="2275" b="1" dirty="0">
              <a:solidFill>
                <a:schemeClr val="bg1"/>
              </a:solidFill>
            </a:endParaRPr>
          </a:p>
          <a:p>
            <a:pPr algn="ctr"/>
            <a:endParaRPr lang="fr-FR" sz="2275" b="1" dirty="0">
              <a:solidFill>
                <a:schemeClr val="bg1"/>
              </a:solidFill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002B1956-D798-487C-8BED-368DE29C703F}"/>
              </a:ext>
            </a:extLst>
          </p:cNvPr>
          <p:cNvSpPr/>
          <p:nvPr/>
        </p:nvSpPr>
        <p:spPr>
          <a:xfrm>
            <a:off x="8901472" y="1792862"/>
            <a:ext cx="868440" cy="43190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75" b="1" dirty="0">
              <a:solidFill>
                <a:schemeClr val="bg1"/>
              </a:solidFill>
            </a:endParaRPr>
          </a:p>
          <a:p>
            <a:pPr algn="ctr"/>
            <a:r>
              <a:rPr lang="fr-FR" sz="1950" b="1" dirty="0">
                <a:solidFill>
                  <a:schemeClr val="bg1"/>
                </a:solidFill>
              </a:rPr>
              <a:t>Date</a:t>
            </a:r>
            <a:endParaRPr lang="fr-FR" sz="2275" b="1" dirty="0">
              <a:solidFill>
                <a:schemeClr val="bg1"/>
              </a:solidFill>
            </a:endParaRPr>
          </a:p>
          <a:p>
            <a:pPr algn="ctr"/>
            <a:endParaRPr lang="fr-FR" sz="2275" b="1" dirty="0">
              <a:solidFill>
                <a:schemeClr val="bg1"/>
              </a:solidFill>
            </a:endParaRP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12F6096A-03A3-4D68-840D-6786190A6D21}"/>
              </a:ext>
            </a:extLst>
          </p:cNvPr>
          <p:cNvCxnSpPr>
            <a:cxnSpLocks/>
            <a:stCxn id="32" idx="2"/>
            <a:endCxn id="28" idx="0"/>
          </p:cNvCxnSpPr>
          <p:nvPr/>
        </p:nvCxnSpPr>
        <p:spPr>
          <a:xfrm flipH="1">
            <a:off x="8860164" y="2224766"/>
            <a:ext cx="475529" cy="23017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C21BDAEC-14B6-4461-88F0-CDE2753774C1}"/>
              </a:ext>
            </a:extLst>
          </p:cNvPr>
          <p:cNvCxnSpPr>
            <a:cxnSpLocks/>
          </p:cNvCxnSpPr>
          <p:nvPr/>
        </p:nvCxnSpPr>
        <p:spPr>
          <a:xfrm>
            <a:off x="3754810" y="2244206"/>
            <a:ext cx="0" cy="33805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11EDF6A7-4FC1-4394-B893-B2C7C6592640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315102" y="2250664"/>
            <a:ext cx="0" cy="31553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D06A5509-ADAD-44F6-80C2-8D8965F5458A}"/>
              </a:ext>
            </a:extLst>
          </p:cNvPr>
          <p:cNvSpPr/>
          <p:nvPr/>
        </p:nvSpPr>
        <p:spPr>
          <a:xfrm>
            <a:off x="2646521" y="2559193"/>
            <a:ext cx="1856899" cy="34489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C95CAA13-7B81-475F-A2DE-0BED0B82E4F3}"/>
              </a:ext>
            </a:extLst>
          </p:cNvPr>
          <p:cNvSpPr/>
          <p:nvPr/>
        </p:nvSpPr>
        <p:spPr>
          <a:xfrm>
            <a:off x="4550567" y="2559193"/>
            <a:ext cx="3589675" cy="34489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2F169D96-4C4B-4B86-ACFE-DF6DDAE4F772}"/>
              </a:ext>
            </a:extLst>
          </p:cNvPr>
          <p:cNvSpPr/>
          <p:nvPr/>
        </p:nvSpPr>
        <p:spPr>
          <a:xfrm>
            <a:off x="4949731" y="1809594"/>
            <a:ext cx="2197177" cy="455373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50" b="1" dirty="0">
              <a:solidFill>
                <a:schemeClr val="bg1"/>
              </a:solidFill>
            </a:endParaRPr>
          </a:p>
          <a:p>
            <a:pPr algn="ctr"/>
            <a:r>
              <a:rPr lang="fr-FR" sz="2275" b="1" dirty="0">
                <a:solidFill>
                  <a:schemeClr val="bg1"/>
                </a:solidFill>
              </a:rPr>
              <a:t>Aperçu du mail</a:t>
            </a:r>
          </a:p>
          <a:p>
            <a:pPr algn="ctr"/>
            <a:endParaRPr lang="fr-FR" sz="2275" b="1" dirty="0">
              <a:solidFill>
                <a:schemeClr val="bg1"/>
              </a:solidFill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AD14F0D5-6B02-4681-80E4-41D0E303642B}"/>
              </a:ext>
            </a:extLst>
          </p:cNvPr>
          <p:cNvCxnSpPr>
            <a:cxnSpLocks/>
          </p:cNvCxnSpPr>
          <p:nvPr/>
        </p:nvCxnSpPr>
        <p:spPr>
          <a:xfrm>
            <a:off x="6221787" y="2264967"/>
            <a:ext cx="0" cy="30089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31363325-467C-412D-94FA-E248084FA594}"/>
              </a:ext>
            </a:extLst>
          </p:cNvPr>
          <p:cNvSpPr/>
          <p:nvPr/>
        </p:nvSpPr>
        <p:spPr>
          <a:xfrm>
            <a:off x="8147290" y="3338571"/>
            <a:ext cx="434142" cy="35561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2FA0F690-1F2B-46BE-A8A3-0345F23CDEB1}"/>
              </a:ext>
            </a:extLst>
          </p:cNvPr>
          <p:cNvSpPr/>
          <p:nvPr/>
        </p:nvSpPr>
        <p:spPr>
          <a:xfrm>
            <a:off x="7306931" y="1812302"/>
            <a:ext cx="1388803" cy="43190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75" b="1" dirty="0">
              <a:solidFill>
                <a:schemeClr val="bg1"/>
              </a:solidFill>
            </a:endParaRPr>
          </a:p>
          <a:p>
            <a:pPr algn="ctr"/>
            <a:r>
              <a:rPr lang="fr-FR" sz="1950" b="1" dirty="0">
                <a:solidFill>
                  <a:schemeClr val="bg1"/>
                </a:solidFill>
              </a:rPr>
              <a:t>Pièce jointe</a:t>
            </a:r>
            <a:endParaRPr lang="fr-FR" sz="2275" b="1" dirty="0">
              <a:solidFill>
                <a:schemeClr val="bg1"/>
              </a:solidFill>
            </a:endParaRPr>
          </a:p>
          <a:p>
            <a:pPr algn="ctr"/>
            <a:endParaRPr lang="fr-FR" sz="2275" b="1" dirty="0">
              <a:solidFill>
                <a:schemeClr val="bg1"/>
              </a:solidFill>
            </a:endParaRP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8030049C-8871-4AF6-BBF7-ACB11177AA43}"/>
              </a:ext>
            </a:extLst>
          </p:cNvPr>
          <p:cNvCxnSpPr>
            <a:cxnSpLocks/>
          </p:cNvCxnSpPr>
          <p:nvPr/>
        </p:nvCxnSpPr>
        <p:spPr>
          <a:xfrm>
            <a:off x="8300266" y="2264967"/>
            <a:ext cx="155253" cy="116403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D72B013B-FF87-4DDE-B694-7E54043F851D}"/>
              </a:ext>
            </a:extLst>
          </p:cNvPr>
          <p:cNvSpPr txBox="1"/>
          <p:nvPr/>
        </p:nvSpPr>
        <p:spPr>
          <a:xfrm>
            <a:off x="1458763" y="4274660"/>
            <a:ext cx="7232694" cy="184281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25" dirty="0"/>
              <a:t>🧐Chaque ligne de cette liste est un </a:t>
            </a:r>
            <a:r>
              <a:rPr lang="fr-FR" sz="1625" b="1" dirty="0">
                <a:solidFill>
                  <a:srgbClr val="FFC000"/>
                </a:solidFill>
              </a:rPr>
              <a:t>mail </a:t>
            </a:r>
            <a:r>
              <a:rPr lang="fr-FR" sz="1625" dirty="0"/>
              <a:t>que vous avez reçu</a:t>
            </a:r>
          </a:p>
          <a:p>
            <a:pPr algn="ctr"/>
            <a:endParaRPr lang="fr-FR" sz="1625" dirty="0"/>
          </a:p>
          <a:p>
            <a:pPr algn="ctr"/>
            <a:r>
              <a:rPr lang="fr-FR" sz="1625" dirty="0"/>
              <a:t>👉Pour </a:t>
            </a:r>
            <a:r>
              <a:rPr lang="fr-FR" sz="1625" b="1" dirty="0"/>
              <a:t>ouvrir un mail </a:t>
            </a:r>
            <a:r>
              <a:rPr lang="fr-FR" sz="1625" dirty="0"/>
              <a:t>il faut cliquer sur la ligne qui correspond</a:t>
            </a:r>
          </a:p>
          <a:p>
            <a:pPr algn="ctr"/>
            <a:endParaRPr lang="fr-FR" sz="1625" dirty="0"/>
          </a:p>
          <a:p>
            <a:pPr algn="ctr"/>
            <a:r>
              <a:rPr lang="fr-FR" sz="1625" dirty="0"/>
              <a:t>💡Les </a:t>
            </a:r>
            <a:r>
              <a:rPr lang="fr-FR" sz="1625" b="1" dirty="0"/>
              <a:t>mails en gras </a:t>
            </a:r>
            <a:r>
              <a:rPr lang="fr-FR" sz="1625" dirty="0"/>
              <a:t>sont ceux que vous n’avez pas encore ouverts</a:t>
            </a:r>
          </a:p>
          <a:p>
            <a:pPr algn="ctr"/>
            <a:endParaRPr lang="fr-FR" sz="1625" dirty="0"/>
          </a:p>
          <a:p>
            <a:pPr algn="ctr"/>
            <a:r>
              <a:rPr lang="fr-FR" sz="1625" dirty="0"/>
              <a:t>🔍 Les messages sont </a:t>
            </a:r>
            <a:r>
              <a:rPr lang="fr-FR" sz="1625" b="1" dirty="0"/>
              <a:t>classés</a:t>
            </a:r>
            <a:r>
              <a:rPr lang="fr-FR" sz="1625" dirty="0"/>
              <a:t> du plus récent au plus ancien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36228F1-6810-3718-9F26-D08FF22F2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- 4/10 Les mails</a:t>
            </a:r>
          </a:p>
        </p:txBody>
      </p:sp>
    </p:spTree>
    <p:extLst>
      <p:ext uri="{BB962C8B-B14F-4D97-AF65-F5344CB8AC3E}">
        <p14:creationId xmlns:p14="http://schemas.microsoft.com/office/powerpoint/2010/main" val="114926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212602"/>
            <a:ext cx="8543925" cy="1077020"/>
          </a:xfrm>
        </p:spPr>
        <p:txBody>
          <a:bodyPr>
            <a:noAutofit/>
          </a:bodyPr>
          <a:lstStyle/>
          <a:p>
            <a:pPr marR="19914" algn="ctr"/>
            <a:r>
              <a:rPr lang="fr-FR" sz="3250" dirty="0"/>
              <a:t>📩 Gérer ses mails</a:t>
            </a:r>
            <a:br>
              <a:rPr lang="fr-FR" sz="3250" b="1" dirty="0">
                <a:solidFill>
                  <a:srgbClr val="C00000"/>
                </a:solidFill>
              </a:rPr>
            </a:br>
            <a:br>
              <a:rPr lang="fr-FR" sz="3250" b="1" dirty="0"/>
            </a:br>
            <a:endParaRPr lang="fr-FR" sz="325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5575-D639-4589-AB8D-0FEF357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35372D-46B8-42E1-9568-AE64D3716D9D}"/>
              </a:ext>
            </a:extLst>
          </p:cNvPr>
          <p:cNvSpPr txBox="1"/>
          <p:nvPr/>
        </p:nvSpPr>
        <p:spPr>
          <a:xfrm>
            <a:off x="681037" y="627805"/>
            <a:ext cx="8543925" cy="4424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19914" algn="ctr"/>
            <a:r>
              <a:rPr lang="fr-FR" sz="2275" b="1" dirty="0">
                <a:solidFill>
                  <a:schemeClr val="bg1"/>
                </a:solidFill>
                <a:latin typeface="+mj-lt"/>
              </a:rPr>
              <a:t>Écrire et envoyer un mail</a:t>
            </a:r>
            <a:endParaRPr lang="fr-FR" sz="1625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463FE60-782C-445F-B730-4A41F9543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306" y="1698732"/>
            <a:ext cx="4503516" cy="411421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E2D4BA1-99AE-4431-A812-56EF9709B307}"/>
              </a:ext>
            </a:extLst>
          </p:cNvPr>
          <p:cNvSpPr txBox="1"/>
          <p:nvPr/>
        </p:nvSpPr>
        <p:spPr>
          <a:xfrm>
            <a:off x="543636" y="1239096"/>
            <a:ext cx="3122184" cy="159274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25" dirty="0"/>
              <a:t>👉Cliquer sur le bouton qui permet de commencer un nouveau mail :</a:t>
            </a:r>
          </a:p>
          <a:p>
            <a:pPr algn="ctr"/>
            <a:r>
              <a:rPr lang="fr-FR" sz="1625" dirty="0"/>
              <a:t>✔</a:t>
            </a:r>
            <a:r>
              <a:rPr lang="fr-FR" sz="1625" i="1" dirty="0"/>
              <a:t>Nouveau/Écrire/Composer…</a:t>
            </a:r>
          </a:p>
          <a:p>
            <a:pPr algn="ctr"/>
            <a:r>
              <a:rPr lang="fr-FR" sz="1625" dirty="0"/>
              <a:t>=&gt;</a:t>
            </a:r>
            <a:r>
              <a:rPr lang="fr-FR" sz="1625" i="1" dirty="0"/>
              <a:t> Une fenêtre s’ouvre</a:t>
            </a:r>
          </a:p>
          <a:p>
            <a:pPr algn="ctr"/>
            <a:endParaRPr lang="fr-FR" sz="1625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616BC87-AD01-491B-90EA-5E57B143174F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3665820" y="1871934"/>
            <a:ext cx="1688315" cy="16353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D314C61E-AD62-445A-BEB7-6AEC5DB087F7}"/>
              </a:ext>
            </a:extLst>
          </p:cNvPr>
          <p:cNvSpPr txBox="1"/>
          <p:nvPr/>
        </p:nvSpPr>
        <p:spPr>
          <a:xfrm>
            <a:off x="159179" y="3376746"/>
            <a:ext cx="4954997" cy="256871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63" dirty="0"/>
              <a:t>💡 </a:t>
            </a:r>
            <a:r>
              <a:rPr lang="fr-FR" sz="1463" b="1" dirty="0"/>
              <a:t>Pour envoyer un mail, remplissez ces 3 champs :</a:t>
            </a:r>
          </a:p>
          <a:p>
            <a:pPr algn="ctr"/>
            <a:endParaRPr lang="fr-FR" sz="1463" i="1" dirty="0"/>
          </a:p>
          <a:p>
            <a:pPr algn="ctr"/>
            <a:r>
              <a:rPr lang="fr-FR" sz="1463" dirty="0"/>
              <a:t>👉 </a:t>
            </a:r>
            <a:r>
              <a:rPr lang="fr-FR" sz="1463" b="1" dirty="0"/>
              <a:t>L’adresse mail du destinataire</a:t>
            </a:r>
          </a:p>
          <a:p>
            <a:pPr algn="ctr"/>
            <a:endParaRPr lang="fr-FR" sz="1463" b="1" dirty="0"/>
          </a:p>
          <a:p>
            <a:pPr algn="ctr"/>
            <a:r>
              <a:rPr lang="fr-FR" sz="1463" b="1" dirty="0"/>
              <a:t>👉L’objet du mail</a:t>
            </a:r>
          </a:p>
          <a:p>
            <a:pPr algn="ctr"/>
            <a:r>
              <a:rPr lang="fr-FR" sz="1463" i="1" dirty="0"/>
              <a:t>(écrivez en quelques mots de quoi parle votre mail)</a:t>
            </a:r>
          </a:p>
          <a:p>
            <a:pPr algn="ctr"/>
            <a:endParaRPr lang="fr-FR" sz="1463" i="1" dirty="0"/>
          </a:p>
          <a:p>
            <a:pPr algn="ctr"/>
            <a:r>
              <a:rPr lang="fr-FR" sz="1463" dirty="0"/>
              <a:t>👉 </a:t>
            </a:r>
            <a:r>
              <a:rPr lang="fr-FR" sz="1463" b="1" dirty="0"/>
              <a:t>Le corps du texte</a:t>
            </a:r>
          </a:p>
          <a:p>
            <a:pPr algn="ctr"/>
            <a:r>
              <a:rPr lang="fr-FR" sz="1463" i="1" dirty="0"/>
              <a:t>Rédigez le message que vous souhaitez envoyer à votre destinataire.</a:t>
            </a:r>
          </a:p>
          <a:p>
            <a:pPr algn="ctr"/>
            <a:r>
              <a:rPr lang="fr-FR" sz="1463" i="1" dirty="0"/>
              <a:t>Pensez aux formules de politesse </a:t>
            </a:r>
            <a:endParaRPr lang="fr-FR" sz="1463" dirty="0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8A1EE74-E38F-4174-BE39-DE186DB95266}"/>
              </a:ext>
            </a:extLst>
          </p:cNvPr>
          <p:cNvCxnSpPr>
            <a:cxnSpLocks/>
          </p:cNvCxnSpPr>
          <p:nvPr/>
        </p:nvCxnSpPr>
        <p:spPr>
          <a:xfrm flipV="1">
            <a:off x="4050276" y="2235937"/>
            <a:ext cx="1366069" cy="1781928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E1690545-4125-40C7-B286-CEB2355ECB41}"/>
              </a:ext>
            </a:extLst>
          </p:cNvPr>
          <p:cNvCxnSpPr>
            <a:cxnSpLocks/>
          </p:cNvCxnSpPr>
          <p:nvPr/>
        </p:nvCxnSpPr>
        <p:spPr>
          <a:xfrm flipV="1">
            <a:off x="4050276" y="2555302"/>
            <a:ext cx="1689612" cy="1826566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C85BC2C-C123-43F3-93F4-42B5D46D2C74}"/>
              </a:ext>
            </a:extLst>
          </p:cNvPr>
          <p:cNvCxnSpPr>
            <a:cxnSpLocks/>
          </p:cNvCxnSpPr>
          <p:nvPr/>
        </p:nvCxnSpPr>
        <p:spPr>
          <a:xfrm flipV="1">
            <a:off x="3594919" y="3326194"/>
            <a:ext cx="1989189" cy="1755470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C6897322-341B-4880-836A-E1DA3380552E}"/>
              </a:ext>
            </a:extLst>
          </p:cNvPr>
          <p:cNvSpPr/>
          <p:nvPr/>
        </p:nvSpPr>
        <p:spPr>
          <a:xfrm>
            <a:off x="5354135" y="5267632"/>
            <a:ext cx="1030543" cy="5849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2BF2E54-8284-4BA6-A00D-D27B4A4D31DA}"/>
              </a:ext>
            </a:extLst>
          </p:cNvPr>
          <p:cNvSpPr txBox="1"/>
          <p:nvPr/>
        </p:nvSpPr>
        <p:spPr>
          <a:xfrm>
            <a:off x="5791114" y="4472567"/>
            <a:ext cx="2409998" cy="54258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63" i="1" dirty="0"/>
              <a:t>❗ Cliquez sur </a:t>
            </a:r>
            <a:r>
              <a:rPr lang="fr-FR" sz="1463" b="1" i="1" dirty="0"/>
              <a:t>envoyer</a:t>
            </a:r>
            <a:r>
              <a:rPr lang="fr-FR" sz="1463" i="1" dirty="0"/>
              <a:t> quand vous avez fini de rédiger !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B0E157AC-93B0-45DC-A96A-5B54AAF805F8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6307205" y="5015151"/>
            <a:ext cx="688908" cy="36688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31EA406-5DE8-C6F8-6B83-729BD2AF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- 4/10 Les mails</a:t>
            </a:r>
          </a:p>
        </p:txBody>
      </p:sp>
    </p:spTree>
    <p:extLst>
      <p:ext uri="{BB962C8B-B14F-4D97-AF65-F5344CB8AC3E}">
        <p14:creationId xmlns:p14="http://schemas.microsoft.com/office/powerpoint/2010/main" val="352447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>
            <a:extLst>
              <a:ext uri="{FF2B5EF4-FFF2-40B4-BE49-F238E27FC236}">
                <a16:creationId xmlns:a16="http://schemas.microsoft.com/office/drawing/2014/main" id="{ECAD520B-9058-473B-8C4F-6A73DBFE8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44" y="1698732"/>
            <a:ext cx="3924252" cy="356046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A6E0F6C-3515-4074-ACCF-ADAC9BF0C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418" y="1953539"/>
            <a:ext cx="3559923" cy="280708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240653"/>
            <a:ext cx="8543925" cy="1077020"/>
          </a:xfrm>
        </p:spPr>
        <p:txBody>
          <a:bodyPr>
            <a:noAutofit/>
          </a:bodyPr>
          <a:lstStyle/>
          <a:p>
            <a:pPr marR="19914" algn="ctr"/>
            <a:r>
              <a:rPr lang="fr-FR" sz="3250" dirty="0"/>
              <a:t>📩 Gérer ses mails</a:t>
            </a:r>
            <a:br>
              <a:rPr lang="fr-FR" sz="3250" b="1" dirty="0">
                <a:solidFill>
                  <a:srgbClr val="C00000"/>
                </a:solidFill>
              </a:rPr>
            </a:br>
            <a:br>
              <a:rPr lang="fr-FR" sz="3250" b="1" dirty="0"/>
            </a:br>
            <a:endParaRPr lang="fr-FR" sz="325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5575-D639-4589-AB8D-0FEF357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35372D-46B8-42E1-9568-AE64D3716D9D}"/>
              </a:ext>
            </a:extLst>
          </p:cNvPr>
          <p:cNvSpPr txBox="1"/>
          <p:nvPr/>
        </p:nvSpPr>
        <p:spPr>
          <a:xfrm>
            <a:off x="681037" y="540888"/>
            <a:ext cx="8543925" cy="4424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19914" algn="ctr"/>
            <a:r>
              <a:rPr lang="fr-FR" sz="2275" b="1" dirty="0">
                <a:solidFill>
                  <a:schemeClr val="bg1"/>
                </a:solidFill>
                <a:latin typeface="+mj-lt"/>
              </a:rPr>
              <a:t>Joindre un fichier</a:t>
            </a:r>
            <a:endParaRPr lang="fr-FR" sz="1625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0AA41E1-3EA9-4524-99D8-0E92240CED3B}"/>
              </a:ext>
            </a:extLst>
          </p:cNvPr>
          <p:cNvSpPr/>
          <p:nvPr/>
        </p:nvSpPr>
        <p:spPr>
          <a:xfrm>
            <a:off x="1684043" y="4893457"/>
            <a:ext cx="347616" cy="38432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25DE714-3675-41DA-8C4C-D99E3739E1ED}"/>
              </a:ext>
            </a:extLst>
          </p:cNvPr>
          <p:cNvSpPr txBox="1"/>
          <p:nvPr/>
        </p:nvSpPr>
        <p:spPr>
          <a:xfrm>
            <a:off x="6874193" y="2578772"/>
            <a:ext cx="2350770" cy="144308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63" dirty="0"/>
              <a:t>💡 Une fenêtre s’ouvre, trouvez et cliquez sur le fichier que vous souhaitez joindre.</a:t>
            </a:r>
          </a:p>
          <a:p>
            <a:pPr algn="ctr"/>
            <a:endParaRPr lang="fr-FR" sz="1463" dirty="0"/>
          </a:p>
          <a:p>
            <a:pPr algn="ctr"/>
            <a:r>
              <a:rPr lang="fr-FR" sz="1463" dirty="0"/>
              <a:t>Puis cliquez sur </a:t>
            </a:r>
            <a:r>
              <a:rPr lang="fr-FR" sz="1463" b="1" dirty="0">
                <a:solidFill>
                  <a:srgbClr val="FFC000"/>
                </a:solidFill>
              </a:rPr>
              <a:t>ouvrir</a:t>
            </a:r>
            <a:endParaRPr lang="fr-FR" sz="1463" dirty="0">
              <a:solidFill>
                <a:srgbClr val="FFC000"/>
              </a:solidFill>
            </a:endParaRP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7ABA128-25B0-47CB-AB3F-BB1B65495095}"/>
              </a:ext>
            </a:extLst>
          </p:cNvPr>
          <p:cNvCxnSpPr>
            <a:cxnSpLocks/>
            <a:stCxn id="20" idx="6"/>
          </p:cNvCxnSpPr>
          <p:nvPr/>
        </p:nvCxnSpPr>
        <p:spPr>
          <a:xfrm flipV="1">
            <a:off x="2031659" y="4024923"/>
            <a:ext cx="3388077" cy="106069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6C8D2DCE-3B34-4304-BB59-425D286142FC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1684043" y="4037648"/>
            <a:ext cx="173808" cy="85580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lipse 46">
            <a:extLst>
              <a:ext uri="{FF2B5EF4-FFF2-40B4-BE49-F238E27FC236}">
                <a16:creationId xmlns:a16="http://schemas.microsoft.com/office/drawing/2014/main" id="{F2D3E948-A077-44FE-936F-DF8ACFF920BF}"/>
              </a:ext>
            </a:extLst>
          </p:cNvPr>
          <p:cNvSpPr/>
          <p:nvPr/>
        </p:nvSpPr>
        <p:spPr>
          <a:xfrm>
            <a:off x="6624637" y="4456169"/>
            <a:ext cx="661013" cy="38432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9718ED3-A9B5-445A-B034-BA2CCE0EF8B6}"/>
              </a:ext>
            </a:extLst>
          </p:cNvPr>
          <p:cNvSpPr txBox="1"/>
          <p:nvPr/>
        </p:nvSpPr>
        <p:spPr>
          <a:xfrm>
            <a:off x="5389269" y="4789673"/>
            <a:ext cx="3674721" cy="99283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63" dirty="0"/>
              <a:t>💡 Vous pouvez ajouter plusieurs pièces jointes.</a:t>
            </a:r>
          </a:p>
          <a:p>
            <a:pPr algn="ctr"/>
            <a:endParaRPr lang="fr-FR" sz="1463" dirty="0"/>
          </a:p>
          <a:p>
            <a:pPr algn="ctr"/>
            <a:r>
              <a:rPr lang="fr-FR" sz="1463" dirty="0"/>
              <a:t>✔ </a:t>
            </a:r>
            <a:r>
              <a:rPr lang="fr-FR" sz="1463" b="1" dirty="0">
                <a:solidFill>
                  <a:srgbClr val="FFC000"/>
                </a:solidFill>
              </a:rPr>
              <a:t>Envoyez </a:t>
            </a:r>
            <a:r>
              <a:rPr lang="fr-FR" sz="1463" dirty="0"/>
              <a:t>votre mail</a:t>
            </a:r>
            <a:endParaRPr lang="fr-FR" sz="1463" b="1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DA2530-89B8-27C8-9F56-2694008B7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- 4/10 Les mails</a:t>
            </a:r>
          </a:p>
        </p:txBody>
      </p:sp>
    </p:spTree>
    <p:extLst>
      <p:ext uri="{BB962C8B-B14F-4D97-AF65-F5344CB8AC3E}">
        <p14:creationId xmlns:p14="http://schemas.microsoft.com/office/powerpoint/2010/main" val="10299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4585207-44D0-4ACF-982F-D61E42EEA4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5" t="5316" r="-675" b="12554"/>
          <a:stretch/>
        </p:blipFill>
        <p:spPr>
          <a:xfrm>
            <a:off x="2128595" y="979892"/>
            <a:ext cx="5419688" cy="295182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-32267"/>
            <a:ext cx="8543925" cy="1077020"/>
          </a:xfrm>
        </p:spPr>
        <p:txBody>
          <a:bodyPr>
            <a:noAutofit/>
          </a:bodyPr>
          <a:lstStyle/>
          <a:p>
            <a:pPr marR="19914" algn="ctr"/>
            <a:r>
              <a:rPr lang="fr-FR" sz="2000" dirty="0"/>
              <a:t>📩 Gérer ses mails</a:t>
            </a:r>
            <a:br>
              <a:rPr lang="fr-FR" sz="2000" b="1" dirty="0">
                <a:solidFill>
                  <a:srgbClr val="C00000"/>
                </a:solidFill>
              </a:rPr>
            </a:br>
            <a:br>
              <a:rPr lang="fr-FR" sz="2000" b="1" dirty="0"/>
            </a:br>
            <a:endParaRPr lang="fr-FR" sz="20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5575-D639-4589-AB8D-0FEF357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35372D-46B8-42E1-9568-AE64D3716D9D}"/>
              </a:ext>
            </a:extLst>
          </p:cNvPr>
          <p:cNvSpPr txBox="1"/>
          <p:nvPr/>
        </p:nvSpPr>
        <p:spPr>
          <a:xfrm>
            <a:off x="2482946" y="459383"/>
            <a:ext cx="4016468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19914" algn="ctr"/>
            <a:r>
              <a:rPr lang="fr-FR" sz="1400" b="1" dirty="0">
                <a:solidFill>
                  <a:schemeClr val="bg1"/>
                </a:solidFill>
                <a:latin typeface="+mj-lt"/>
              </a:rPr>
              <a:t>Joindre un fichier</a:t>
            </a:r>
          </a:p>
          <a:p>
            <a:pPr marR="19914" algn="ctr"/>
            <a:r>
              <a:rPr lang="fr-FR" sz="1400" b="1" dirty="0">
                <a:solidFill>
                  <a:schemeClr val="bg1"/>
                </a:solidFill>
                <a:latin typeface="+mj-lt"/>
              </a:rPr>
              <a:t>Problème de taille de pièce jointe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58A84B-1FB7-934D-D9E7-BADB48DDDE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8" t="2528" r="4000" b="6773"/>
          <a:stretch/>
        </p:blipFill>
        <p:spPr>
          <a:xfrm>
            <a:off x="1949898" y="4085920"/>
            <a:ext cx="5827507" cy="2635244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EADEE73-DE4A-0B4D-C744-7EA93293B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Initiation ordinateur - 4/10 Les mails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5737E78-D29E-1C0F-7A4E-49F62AD32FED}"/>
              </a:ext>
            </a:extLst>
          </p:cNvPr>
          <p:cNvSpPr txBox="1"/>
          <p:nvPr/>
        </p:nvSpPr>
        <p:spPr>
          <a:xfrm>
            <a:off x="2850935" y="3931718"/>
            <a:ext cx="4025432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19914" algn="ctr"/>
            <a:r>
              <a:rPr lang="fr-FR" sz="1400" b="1" dirty="0">
                <a:solidFill>
                  <a:schemeClr val="bg1"/>
                </a:solidFill>
                <a:latin typeface="+mj-lt"/>
              </a:rPr>
              <a:t>Ouvrir une pièce jointe dans un mail reçu</a:t>
            </a:r>
          </a:p>
        </p:txBody>
      </p:sp>
    </p:spTree>
    <p:extLst>
      <p:ext uri="{BB962C8B-B14F-4D97-AF65-F5344CB8AC3E}">
        <p14:creationId xmlns:p14="http://schemas.microsoft.com/office/powerpoint/2010/main" val="573596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20" y="188196"/>
            <a:ext cx="8543925" cy="1077020"/>
          </a:xfrm>
        </p:spPr>
        <p:txBody>
          <a:bodyPr>
            <a:noAutofit/>
          </a:bodyPr>
          <a:lstStyle/>
          <a:p>
            <a:pPr marR="19914" algn="ctr"/>
            <a:r>
              <a:rPr lang="fr-FR" sz="3250" dirty="0"/>
              <a:t>📩 Gérer ses mails</a:t>
            </a:r>
            <a:br>
              <a:rPr lang="fr-FR" sz="3250" b="1" dirty="0">
                <a:solidFill>
                  <a:srgbClr val="C00000"/>
                </a:solidFill>
              </a:rPr>
            </a:br>
            <a:br>
              <a:rPr lang="fr-FR" sz="3250" b="1" dirty="0"/>
            </a:br>
            <a:endParaRPr lang="fr-FR" sz="325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5575-D639-4589-AB8D-0FEF357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35372D-46B8-42E1-9568-AE64D3716D9D}"/>
              </a:ext>
            </a:extLst>
          </p:cNvPr>
          <p:cNvSpPr txBox="1"/>
          <p:nvPr/>
        </p:nvSpPr>
        <p:spPr>
          <a:xfrm>
            <a:off x="681037" y="571833"/>
            <a:ext cx="8543925" cy="4424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19914" algn="ctr"/>
            <a:r>
              <a:rPr lang="fr-FR" sz="2275" b="1" dirty="0">
                <a:solidFill>
                  <a:schemeClr val="bg1"/>
                </a:solidFill>
                <a:latin typeface="+mj-lt"/>
              </a:rPr>
              <a:t>Répondre à un mail</a:t>
            </a:r>
            <a:endParaRPr lang="fr-FR" sz="1625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A322E1E-A55C-4902-B2C1-82D16E20A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" y="1014262"/>
            <a:ext cx="4961417" cy="2799848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60AA41E1-3EA9-4524-99D8-0E92240CED3B}"/>
              </a:ext>
            </a:extLst>
          </p:cNvPr>
          <p:cNvSpPr/>
          <p:nvPr/>
        </p:nvSpPr>
        <p:spPr>
          <a:xfrm>
            <a:off x="4779191" y="1264531"/>
            <a:ext cx="347616" cy="38432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25DE714-3675-41DA-8C4C-D99E3739E1ED}"/>
              </a:ext>
            </a:extLst>
          </p:cNvPr>
          <p:cNvSpPr txBox="1"/>
          <p:nvPr/>
        </p:nvSpPr>
        <p:spPr>
          <a:xfrm>
            <a:off x="5602565" y="1073178"/>
            <a:ext cx="2209019" cy="767711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63" b="1" dirty="0">
                <a:solidFill>
                  <a:schemeClr val="bg1"/>
                </a:solidFill>
              </a:rPr>
              <a:t>💡 En cliquant sur la flèche, je peux répondre à la personne qui m’a écrit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7ABA128-25B0-47CB-AB3F-BB1B65495095}"/>
              </a:ext>
            </a:extLst>
          </p:cNvPr>
          <p:cNvCxnSpPr>
            <a:cxnSpLocks/>
            <a:endCxn id="20" idx="6"/>
          </p:cNvCxnSpPr>
          <p:nvPr/>
        </p:nvCxnSpPr>
        <p:spPr>
          <a:xfrm flipH="1">
            <a:off x="5126807" y="1429220"/>
            <a:ext cx="475758" cy="2747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452FAB-1C1A-8DFC-B820-4B374A9C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- 4/10 Les mails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01A9E27-6CB9-EFE3-4269-3996E857B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416" y="4656333"/>
            <a:ext cx="7329915" cy="177249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192A0E4-8F5F-8F93-10D2-6796D06901D9}"/>
              </a:ext>
            </a:extLst>
          </p:cNvPr>
          <p:cNvSpPr txBox="1"/>
          <p:nvPr/>
        </p:nvSpPr>
        <p:spPr>
          <a:xfrm>
            <a:off x="681037" y="3674828"/>
            <a:ext cx="8543925" cy="4424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19914" algn="ctr"/>
            <a:r>
              <a:rPr lang="fr-FR" sz="2275" b="1" dirty="0">
                <a:solidFill>
                  <a:schemeClr val="bg1"/>
                </a:solidFill>
                <a:latin typeface="+mj-lt"/>
              </a:rPr>
              <a:t>Supprimer un mail</a:t>
            </a:r>
            <a:endParaRPr lang="fr-FR" sz="1625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072723B-2D4F-C562-0D00-6E6F30A69A13}"/>
              </a:ext>
            </a:extLst>
          </p:cNvPr>
          <p:cNvSpPr/>
          <p:nvPr/>
        </p:nvSpPr>
        <p:spPr>
          <a:xfrm>
            <a:off x="3252630" y="4702720"/>
            <a:ext cx="347616" cy="38432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B567D70-E787-0758-0CC5-4CF3A82DCE36}"/>
              </a:ext>
            </a:extLst>
          </p:cNvPr>
          <p:cNvSpPr txBox="1"/>
          <p:nvPr/>
        </p:nvSpPr>
        <p:spPr>
          <a:xfrm>
            <a:off x="4067276" y="4117257"/>
            <a:ext cx="3624442" cy="767711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💡 Quand je sélectionne un mail, j’ai des options qui s’affichent, dont la poubelle pour supprimer le message reçu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A1E05141-D45D-C40E-9A9F-40F5AB9184FB}"/>
              </a:ext>
            </a:extLst>
          </p:cNvPr>
          <p:cNvCxnSpPr>
            <a:cxnSpLocks/>
          </p:cNvCxnSpPr>
          <p:nvPr/>
        </p:nvCxnSpPr>
        <p:spPr>
          <a:xfrm flipH="1">
            <a:off x="3525452" y="4393615"/>
            <a:ext cx="546782" cy="32881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1D334C98-0A9C-BDC0-4E0B-8772BB2CB722}"/>
              </a:ext>
            </a:extLst>
          </p:cNvPr>
          <p:cNvSpPr/>
          <p:nvPr/>
        </p:nvSpPr>
        <p:spPr>
          <a:xfrm>
            <a:off x="2146803" y="5446807"/>
            <a:ext cx="347616" cy="38432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34D548FA-27C5-BAF3-C7E2-7375AB8A1856}"/>
              </a:ext>
            </a:extLst>
          </p:cNvPr>
          <p:cNvCxnSpPr>
            <a:cxnSpLocks/>
            <a:stCxn id="17" idx="7"/>
            <a:endCxn id="14" idx="3"/>
          </p:cNvCxnSpPr>
          <p:nvPr/>
        </p:nvCxnSpPr>
        <p:spPr>
          <a:xfrm flipV="1">
            <a:off x="2443512" y="5030757"/>
            <a:ext cx="860026" cy="47233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07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7" y="531648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681038" y="-278121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/>
              <a:t>🔒 La </a:t>
            </a:r>
            <a:r>
              <a:rPr lang="fr-FR" sz="2000" b="1" dirty="0">
                <a:solidFill>
                  <a:srgbClr val="FFC000"/>
                </a:solidFill>
              </a:rPr>
              <a:t>sécurité</a:t>
            </a:r>
            <a:r>
              <a:rPr lang="fr-FR" sz="2000" b="1" dirty="0"/>
              <a:t>, on fait comment ?</a:t>
            </a:r>
            <a:endParaRPr lang="fr-FR" sz="2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723423" y="1109381"/>
            <a:ext cx="8459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💡 Ne pas répondre </a:t>
            </a:r>
            <a:r>
              <a:rPr lang="fr-FR" sz="1400" dirty="0">
                <a:solidFill>
                  <a:srgbClr val="FFC000"/>
                </a:solidFill>
              </a:rPr>
              <a:t>aux mails suspicieux</a:t>
            </a:r>
          </a:p>
          <a:p>
            <a:pPr algn="ctr"/>
            <a:endParaRPr lang="fr-FR" sz="1400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22B882-3AF9-4464-A25A-6EAF01AD49EC}"/>
              </a:ext>
            </a:extLst>
          </p:cNvPr>
          <p:cNvSpPr txBox="1"/>
          <p:nvPr/>
        </p:nvSpPr>
        <p:spPr>
          <a:xfrm>
            <a:off x="3108370" y="677208"/>
            <a:ext cx="3689257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E933EE-4F0C-48ED-861D-89A3D846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3A34393-90BB-44D8-9108-9214915AC504}"/>
              </a:ext>
            </a:extLst>
          </p:cNvPr>
          <p:cNvSpPr txBox="1"/>
          <p:nvPr/>
        </p:nvSpPr>
        <p:spPr>
          <a:xfrm>
            <a:off x="723421" y="1710830"/>
            <a:ext cx="84591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Les tentatives de</a:t>
            </a:r>
            <a:r>
              <a:rPr lang="fr-FR" sz="1400" b="1" dirty="0"/>
              <a:t> </a:t>
            </a:r>
            <a:r>
              <a:rPr lang="fr-FR" sz="1400" b="1" dirty="0">
                <a:solidFill>
                  <a:srgbClr val="FFC000"/>
                </a:solidFill>
              </a:rPr>
              <a:t>« Phishing » ou « Hameçonnage »</a:t>
            </a:r>
          </a:p>
          <a:p>
            <a:pPr algn="ctr"/>
            <a:endParaRPr lang="fr-FR" sz="1400" b="1" dirty="0">
              <a:solidFill>
                <a:srgbClr val="C00000"/>
              </a:solidFill>
            </a:endParaRPr>
          </a:p>
          <a:p>
            <a:pPr algn="just"/>
            <a:r>
              <a:rPr lang="fr-FR" sz="1400" dirty="0"/>
              <a:t>C’est une technique utilisée par les pirates, qui consiste à se faire passer pour une entreprise ou une organisation de confiance pour soutirer les informations personnelles de l'utilisateur, notamment les données bancaires.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A18EBE4-766D-44F7-59A9-20E06B9C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- 4/10 Les mails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2B582A-96F3-C41D-41F7-5E782EC773CD}"/>
              </a:ext>
            </a:extLst>
          </p:cNvPr>
          <p:cNvSpPr txBox="1"/>
          <p:nvPr/>
        </p:nvSpPr>
        <p:spPr>
          <a:xfrm>
            <a:off x="723421" y="3123413"/>
            <a:ext cx="8459153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💡 Quand vous recevez un mail malveillant, vous pouvez le signaler comme "</a:t>
            </a:r>
            <a:r>
              <a:rPr lang="fr-FR" sz="1400" b="1" dirty="0">
                <a:solidFill>
                  <a:srgbClr val="FFC000"/>
                </a:solidFill>
              </a:rPr>
              <a:t>SPAM</a:t>
            </a:r>
            <a:r>
              <a:rPr lang="fr-FR" sz="1400" dirty="0"/>
              <a:t>" 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❗ </a:t>
            </a:r>
            <a:r>
              <a:rPr lang="fr-FR" sz="1400" b="1" dirty="0">
                <a:solidFill>
                  <a:srgbClr val="FFC000"/>
                </a:solidFill>
              </a:rPr>
              <a:t>Ne cliquez pas sur les liens, ne téléchargez pas les fichiers joints </a:t>
            </a:r>
          </a:p>
          <a:p>
            <a:pPr algn="ctr"/>
            <a:r>
              <a:rPr lang="fr-FR" sz="1400" b="1" dirty="0"/>
              <a:t>si vous ne connaissez pas l’expéditeur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✔ La catégorie SPAM correspond aux mails indésirables. Vous pouvez porter plainte ou recenser un comportement malveillant en allant sur</a:t>
            </a:r>
          </a:p>
          <a:p>
            <a:pPr algn="ctr"/>
            <a:endParaRPr lang="fr-FR" sz="1400" b="1" dirty="0"/>
          </a:p>
          <a:p>
            <a:pPr algn="ctr"/>
            <a:r>
              <a:rPr lang="fr-FR" sz="1400" b="1" dirty="0"/>
              <a:t>👇</a:t>
            </a:r>
          </a:p>
          <a:p>
            <a:pPr algn="ctr"/>
            <a:r>
              <a:rPr lang="fr-FR" sz="1400" b="1" dirty="0">
                <a:solidFill>
                  <a:srgbClr val="FFC000"/>
                </a:solidFill>
              </a:rPr>
              <a:t>www.cybermalveillance.gouv.fr</a:t>
            </a:r>
          </a:p>
          <a:p>
            <a:pPr algn="ctr"/>
            <a:r>
              <a:rPr lang="fr-FR" sz="1400" b="1" dirty="0">
                <a:solidFill>
                  <a:srgbClr val="FFC000"/>
                </a:solidFill>
              </a:rPr>
              <a:t>www.internet-signalement.gouv.fr</a:t>
            </a:r>
            <a:r>
              <a:rPr lang="fr-FR" sz="1400" dirty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fr-FR" sz="1400" b="1" dirty="0">
                <a:solidFill>
                  <a:srgbClr val="FFC000"/>
                </a:solidFill>
              </a:rPr>
              <a:t>www.33700.fr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7754507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3822</TotalTime>
  <Words>932</Words>
  <Application>Microsoft Office PowerPoint</Application>
  <PresentationFormat>Format A4 (210 x 297 mm)</PresentationFormat>
  <Paragraphs>157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Bradley Hand ITC</vt:lpstr>
      <vt:lpstr>Calibri</vt:lpstr>
      <vt:lpstr>Calibri Light</vt:lpstr>
      <vt:lpstr>Segoe UI</vt:lpstr>
      <vt:lpstr>Thème Office</vt:lpstr>
      <vt:lpstr>Présentation PowerPoint</vt:lpstr>
      <vt:lpstr> 👍 Créer des mots de passe sécurisés</vt:lpstr>
      <vt:lpstr>📩 Gérer ses mails</vt:lpstr>
      <vt:lpstr>📩 Gérer ses mails  </vt:lpstr>
      <vt:lpstr>📩 Gérer ses mails  </vt:lpstr>
      <vt:lpstr>📩 Gérer ses mails  </vt:lpstr>
      <vt:lpstr>📩 Gérer ses mails  </vt:lpstr>
      <vt:lpstr>📩 Gérer ses mails 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26</cp:revision>
  <cp:lastPrinted>2022-01-21T14:56:20Z</cp:lastPrinted>
  <dcterms:created xsi:type="dcterms:W3CDTF">2021-12-15T13:49:53Z</dcterms:created>
  <dcterms:modified xsi:type="dcterms:W3CDTF">2023-01-31T13:38:20Z</dcterms:modified>
</cp:coreProperties>
</file>